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1" autoAdjust="0"/>
    <p:restoredTop sz="94660"/>
  </p:normalViewPr>
  <p:slideViewPr>
    <p:cSldViewPr snapToGrid="0">
      <p:cViewPr varScale="1">
        <p:scale>
          <a:sx n="92" d="100"/>
          <a:sy n="92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53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61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80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3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94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89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89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52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00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EC652-EF47-4980-BD71-4774B145BF6C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C15DA-544D-4837-9A7D-EF4BEC4C7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04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146704"/>
            <a:ext cx="9144000" cy="156285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ACTUALITE JURISPRUDENTIELLE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499263"/>
            <a:ext cx="9144000" cy="1870363"/>
          </a:xfrm>
        </p:spPr>
        <p:txBody>
          <a:bodyPr>
            <a:normAutofit/>
          </a:bodyPr>
          <a:lstStyle/>
          <a:p>
            <a:r>
              <a:rPr lang="fr-FR" b="1" dirty="0"/>
              <a:t>Mickaël TRUMER</a:t>
            </a:r>
          </a:p>
          <a:p>
            <a:r>
              <a:rPr lang="fr-FR" b="1" dirty="0"/>
              <a:t>Avocat au Barreau de Paris</a:t>
            </a:r>
          </a:p>
          <a:p>
            <a:r>
              <a:rPr lang="fr-FR" dirty="0"/>
              <a:t> </a:t>
            </a:r>
            <a:endParaRPr lang="fr-FR" b="1" dirty="0"/>
          </a:p>
          <a:p>
            <a:endParaRPr lang="fr-FR" dirty="0"/>
          </a:p>
        </p:txBody>
      </p:sp>
      <p:pic>
        <p:nvPicPr>
          <p:cNvPr id="4" name="Image 3" descr="LOGO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08" y="575714"/>
            <a:ext cx="1438910" cy="1570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607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8288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LOYERS COVID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81389"/>
            <a:ext cx="10515600" cy="4731038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30 juin 2022 n°21-20.190 (Société ACTION c/ SCI FONCIERE SAINT-LOUIS</a:t>
            </a:r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30 juin 2022 n°221-20.127 (Société ODALYS c/ M. et Mme. X)</a:t>
            </a:r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30 juin 2022 n°21-19.889 (Société LA BOURSE DE L’IMMOBILIER c/ SCI LAFRAN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/>
              <a:t>A noter :  </a:t>
            </a:r>
            <a:r>
              <a:rPr lang="fr-FR" sz="2400" dirty="0" err="1"/>
              <a:t>Cass</a:t>
            </a:r>
            <a:r>
              <a:rPr lang="fr-FR" sz="2400" dirty="0"/>
              <a:t>., com., 16 septembre 2014 n°13-20.306</a:t>
            </a:r>
          </a:p>
          <a:p>
            <a:pPr marL="0" indent="0">
              <a:buNone/>
            </a:pPr>
            <a:r>
              <a:rPr lang="fr-FR" sz="2400" dirty="0"/>
              <a:t>	   </a:t>
            </a:r>
            <a:r>
              <a:rPr lang="fr-FR" sz="2400" dirty="0" err="1"/>
              <a:t>Cass</a:t>
            </a:r>
            <a:r>
              <a:rPr lang="fr-FR" sz="2400" dirty="0"/>
              <a:t>., 1</a:t>
            </a:r>
            <a:r>
              <a:rPr lang="fr-FR" sz="2400" baseline="30000" dirty="0"/>
              <a:t>er</a:t>
            </a:r>
            <a:r>
              <a:rPr lang="fr-FR" sz="2400" dirty="0"/>
              <a:t> civ., 25 novembre 2020 n°19-21.060</a:t>
            </a:r>
          </a:p>
          <a:p>
            <a:pPr marL="0" indent="0">
              <a:buNone/>
            </a:pPr>
            <a:r>
              <a:rPr lang="fr-FR" sz="2400" dirty="0"/>
              <a:t>	   </a:t>
            </a:r>
            <a:r>
              <a:rPr lang="fr-FR" sz="2400" dirty="0" err="1"/>
              <a:t>Cass</a:t>
            </a:r>
            <a:r>
              <a:rPr lang="fr-FR" sz="2400" dirty="0"/>
              <a:t>., 1</a:t>
            </a:r>
            <a:r>
              <a:rPr lang="fr-FR" sz="2400" baseline="30000" dirty="0"/>
              <a:t>er</a:t>
            </a:r>
            <a:r>
              <a:rPr lang="fr-FR" sz="2400" dirty="0"/>
              <a:t> civ., 6 juillet 2022 n°21-11.310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Doctrine : Me </a:t>
            </a:r>
            <a:r>
              <a:rPr lang="fr-FR" sz="2400" dirty="0" err="1"/>
              <a:t>Jehan-Denis</a:t>
            </a:r>
            <a:r>
              <a:rPr lang="fr-FR" sz="2400" dirty="0"/>
              <a:t> BARBIER dans Administrer n°566, juillet 2022</a:t>
            </a:r>
          </a:p>
          <a:p>
            <a:pPr marL="0" indent="0">
              <a:buNone/>
            </a:pPr>
            <a:r>
              <a:rPr lang="fr-FR" sz="2400" dirty="0"/>
              <a:t>	    Me Alain CONFINO sur Village de la Justice</a:t>
            </a:r>
          </a:p>
          <a:p>
            <a:pPr marL="0" indent="0">
              <a:buNone/>
            </a:pPr>
            <a:r>
              <a:rPr lang="fr-FR" sz="2400" dirty="0"/>
              <a:t>	    Me Gilles HITTINGER-ROUX dans Sites Commerciaux n°320, juillet-août 2022</a:t>
            </a:r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5503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13760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RESILIATION – CLAUSE RESOLUTOIRE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13 avril 2022 n°21-15.336 </a:t>
            </a:r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com., 18 mai 2022 n°20-22.164 </a:t>
            </a:r>
          </a:p>
          <a:p>
            <a:pPr marL="457200" lvl="1" indent="0">
              <a:buNone/>
            </a:pPr>
            <a:r>
              <a:rPr lang="fr-FR" sz="16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com., 15 janvier 2020 n°17-28.127 </a:t>
            </a:r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11 mai 2022 n°19-13.738 </a:t>
            </a:r>
          </a:p>
          <a:p>
            <a:pPr marL="457200" lvl="1" indent="0">
              <a:buNone/>
            </a:pPr>
            <a:r>
              <a:rPr lang="fr-FR" sz="20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1</a:t>
            </a:r>
            <a:r>
              <a:rPr lang="fr-FR" sz="2000" baseline="30000" dirty="0"/>
              <a:t>er</a:t>
            </a:r>
            <a:r>
              <a:rPr lang="fr-FR" sz="2000" dirty="0"/>
              <a:t> février 2018 n°16-29.054</a:t>
            </a:r>
          </a:p>
          <a:p>
            <a:pPr marL="457200" lvl="1" indent="0">
              <a:buNone/>
            </a:pPr>
            <a:r>
              <a:rPr lang="fr-FR" sz="20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24 janvier 2019 n°17-11.010</a:t>
            </a:r>
          </a:p>
          <a:p>
            <a:pPr marL="457200" lvl="1" indent="0">
              <a:buNone/>
            </a:pPr>
            <a:r>
              <a:rPr lang="fr-FR" sz="20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14 novembre 2007 n°06-16.063</a:t>
            </a:r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567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19006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BAIL DEROGATOIRE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r>
              <a:rPr lang="fr-FR" dirty="0" err="1"/>
              <a:t>Cass</a:t>
            </a:r>
            <a:r>
              <a:rPr lang="fr-FR" dirty="0"/>
              <a:t>., 3</a:t>
            </a:r>
            <a:r>
              <a:rPr lang="fr-FR" baseline="30000" dirty="0"/>
              <a:t>e</a:t>
            </a:r>
            <a:r>
              <a:rPr lang="fr-FR" dirty="0"/>
              <a:t> civ., 11 mai 2022 n°21-15.389 </a:t>
            </a:r>
          </a:p>
          <a:p>
            <a:pPr marL="0" indent="0">
              <a:buNone/>
            </a:pPr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9478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35878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FIXATION DU LOYER DANS LE CADRE DU RENOUVELLEMENT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11 mai 2022 n°20-21.651, 20-21.652 et 20-21.689</a:t>
            </a:r>
          </a:p>
          <a:p>
            <a:pPr marL="457200" lvl="1" indent="0">
              <a:buNone/>
            </a:pPr>
            <a:r>
              <a:rPr lang="fr-FR" sz="20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6 octobre 2016 n°15-12.606 </a:t>
            </a:r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13 avril 2022 n°19-24.1068 </a:t>
            </a:r>
          </a:p>
          <a:p>
            <a:pPr marL="457200" lvl="1" indent="0"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0825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50178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FIXATION INITIALE DU LOYER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16449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22 juin 2022 n°21-16.042</a:t>
            </a:r>
          </a:p>
          <a:p>
            <a:endParaRPr lang="fr-FR" dirty="0"/>
          </a:p>
          <a:p>
            <a:endParaRPr lang="fr-FR" dirty="0"/>
          </a:p>
          <a:p>
            <a:endParaRPr lang="fr-FR" sz="2400" dirty="0"/>
          </a:p>
          <a:p>
            <a:endParaRPr lang="fr-FR" sz="2400" dirty="0"/>
          </a:p>
          <a:p>
            <a:pPr marL="457200" lvl="1" indent="0"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85355" y="3178969"/>
            <a:ext cx="10515600" cy="1037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/>
              <a:t>DEFAUT DE DELIVRANCE</a:t>
            </a:r>
            <a:endParaRPr lang="fr-FR" sz="32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38200" y="4387489"/>
            <a:ext cx="10515600" cy="164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</a:t>
            </a:r>
            <a:r>
              <a:rPr lang="fr-FR" sz="2400" baseline="30000" dirty="0"/>
              <a:t>er</a:t>
            </a:r>
            <a:r>
              <a:rPr lang="fr-FR" sz="2400" dirty="0"/>
              <a:t> juin 2022 n°21-11.602</a:t>
            </a:r>
          </a:p>
          <a:p>
            <a:endParaRPr lang="fr-FR" dirty="0"/>
          </a:p>
          <a:p>
            <a:endParaRPr lang="fr-FR" dirty="0"/>
          </a:p>
          <a:p>
            <a:endParaRPr lang="fr-FR" sz="2400" dirty="0"/>
          </a:p>
          <a:p>
            <a:endParaRPr lang="fr-FR" sz="24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6490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86496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TRAVAUX – REMISE EN ETAT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21 avril 2022 n°21-14.036</a:t>
            </a:r>
          </a:p>
          <a:p>
            <a:pPr marL="457200" lvl="1" indent="0">
              <a:buNone/>
            </a:pPr>
            <a:r>
              <a:rPr lang="fr-FR" sz="2000" dirty="0"/>
              <a:t>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13 juillet 2005 n°04-13.764 </a:t>
            </a:r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11 mai 2022 n°21-16.348</a:t>
            </a:r>
          </a:p>
          <a:p>
            <a:pPr marL="457200" lvl="1" indent="0">
              <a:buNone/>
            </a:pPr>
            <a:r>
              <a:rPr lang="fr-FR" sz="2000" dirty="0"/>
              <a:t> -&gt; </a:t>
            </a:r>
            <a:r>
              <a:rPr lang="fr-FR" sz="2000" dirty="0" err="1"/>
              <a:t>Cass</a:t>
            </a:r>
            <a:r>
              <a:rPr lang="fr-FR" sz="2000" dirty="0"/>
              <a:t>., 3</a:t>
            </a:r>
            <a:r>
              <a:rPr lang="fr-FR" sz="2000" baseline="30000" dirty="0"/>
              <a:t>e</a:t>
            </a:r>
            <a:r>
              <a:rPr lang="fr-FR" sz="2000" dirty="0"/>
              <a:t> civ., 8 avril 2015 n°14-14.385</a:t>
            </a:r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>
              <a:buNone/>
            </a:pPr>
            <a:r>
              <a:rPr lang="fr-FR" sz="2000" dirty="0"/>
              <a:t> </a:t>
            </a:r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22 juin 2022 n°20-20.844</a:t>
            </a:r>
            <a:endParaRPr lang="fr-FR" sz="2000" dirty="0"/>
          </a:p>
          <a:p>
            <a:pPr marL="457200" lvl="1" indent="0"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2630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600796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INDEMNITE D’EVICTION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 err="1"/>
              <a:t>Cass</a:t>
            </a:r>
            <a:r>
              <a:rPr lang="fr-FR" sz="2400" dirty="0"/>
              <a:t>., 3</a:t>
            </a:r>
            <a:r>
              <a:rPr lang="fr-FR" sz="2400" baseline="30000" dirty="0"/>
              <a:t>e</a:t>
            </a:r>
            <a:r>
              <a:rPr lang="fr-FR" sz="2400" dirty="0"/>
              <a:t> civ., 22 juin 2022 n°21-13.153</a:t>
            </a:r>
          </a:p>
          <a:p>
            <a:endParaRPr lang="fr-FR" sz="2400" dirty="0"/>
          </a:p>
          <a:p>
            <a:r>
              <a:rPr lang="fr-FR" sz="2400" dirty="0"/>
              <a:t>TJ de PARIS, 18</a:t>
            </a:r>
            <a:r>
              <a:rPr lang="fr-FR" sz="2400" baseline="30000" dirty="0"/>
              <a:t>e</a:t>
            </a:r>
            <a:r>
              <a:rPr lang="fr-FR" sz="2400" dirty="0"/>
              <a:t> Chambre, 16 juin 2022 n°19/05802</a:t>
            </a:r>
          </a:p>
          <a:p>
            <a:pPr marL="457200" lvl="1" indent="0">
              <a:buNone/>
            </a:pPr>
            <a:r>
              <a:rPr lang="fr-FR" sz="2000" dirty="0"/>
              <a:t>-&gt; La Correspondance de L’Enseigne n°1616, 29 août 2022</a:t>
            </a:r>
          </a:p>
          <a:p>
            <a:pPr marL="457200" lvl="1" indent="0">
              <a:buNone/>
            </a:pPr>
            <a:r>
              <a:rPr lang="fr-FR" sz="2000" dirty="0"/>
              <a:t> </a:t>
            </a:r>
          </a:p>
          <a:p>
            <a:pPr marL="457200" lvl="1" indent="0"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3630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600796"/>
            <a:ext cx="10515600" cy="103779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DESTINATION CONTRACTUELLE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4731038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CA PARIS, Pôle 5 Chambre 3, 6 juillet 2022 n°20/12266</a:t>
            </a:r>
          </a:p>
          <a:p>
            <a:pPr marL="457200" lvl="1" indent="0">
              <a:buNone/>
            </a:pPr>
            <a:r>
              <a:rPr lang="fr-FR" sz="2000" dirty="0"/>
              <a:t> </a:t>
            </a:r>
          </a:p>
          <a:p>
            <a:pPr marL="457200" lvl="1" indent="0">
              <a:buNone/>
            </a:pPr>
            <a:endParaRPr lang="fr-FR" sz="16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607664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5862</TotalTime>
  <Words>324</Words>
  <Application>Microsoft Office PowerPoint</Application>
  <PresentationFormat>Grand écran</PresentationFormat>
  <Paragraphs>114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     ACTUALITE JURISPRUDENTIELLE</vt:lpstr>
      <vt:lpstr>LOYERS COVID </vt:lpstr>
      <vt:lpstr>RESILIATION – CLAUSE RESOLUTOIRE </vt:lpstr>
      <vt:lpstr>BAIL DEROGATOIRE </vt:lpstr>
      <vt:lpstr>FIXATION DU LOYER DANS LE CADRE DU RENOUVELLEMENT </vt:lpstr>
      <vt:lpstr>FIXATION INITIALE DU LOYER </vt:lpstr>
      <vt:lpstr>TRAVAUX – REMISE EN ETAT </vt:lpstr>
      <vt:lpstr>INDEMNITE D’EVICTION </vt:lpstr>
      <vt:lpstr>DESTINATION CONTRACTUELLE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LOYER DU BAIL COMMERCIAL, QUEL AVENIR ?</dc:title>
  <dc:creator>COHEN-TRUMER</dc:creator>
  <cp:lastModifiedBy>M.TRUMER</cp:lastModifiedBy>
  <cp:revision>24</cp:revision>
  <cp:lastPrinted>2021-04-13T09:12:42Z</cp:lastPrinted>
  <dcterms:created xsi:type="dcterms:W3CDTF">2021-04-12T18:27:41Z</dcterms:created>
  <dcterms:modified xsi:type="dcterms:W3CDTF">2022-09-05T16:12:26Z</dcterms:modified>
</cp:coreProperties>
</file>