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sldIdLst>
    <p:sldId id="267" r:id="rId3"/>
    <p:sldId id="275" r:id="rId4"/>
    <p:sldId id="276" r:id="rId5"/>
    <p:sldId id="269" r:id="rId6"/>
    <p:sldId id="270" r:id="rId7"/>
    <p:sldId id="271" r:id="rId8"/>
    <p:sldId id="272" r:id="rId9"/>
    <p:sldId id="273" r:id="rId10"/>
    <p:sldId id="274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A3A2"/>
    <a:srgbClr val="044B60"/>
    <a:srgbClr val="6ECB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7" autoAdjust="0"/>
    <p:restoredTop sz="94614"/>
  </p:normalViewPr>
  <p:slideViewPr>
    <p:cSldViewPr snapToGrid="0" snapToObjects="1">
      <p:cViewPr varScale="1">
        <p:scale>
          <a:sx n="71" d="100"/>
          <a:sy n="71" d="100"/>
        </p:scale>
        <p:origin x="80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othée AUBERGER" userId="1d38a5a4-da77-45be-8484-738cb4e15a89" providerId="ADAL" clId="{9740AB4B-865B-42BC-8196-E191FA879FBD}"/>
    <pc:docChg chg="modSld">
      <pc:chgData name="Timothée AUBERGER" userId="1d38a5a4-da77-45be-8484-738cb4e15a89" providerId="ADAL" clId="{9740AB4B-865B-42BC-8196-E191FA879FBD}" dt="2024-01-30T16:47:31.012" v="26" actId="20577"/>
      <pc:docMkLst>
        <pc:docMk/>
      </pc:docMkLst>
      <pc:sldChg chg="modSp mod">
        <pc:chgData name="Timothée AUBERGER" userId="1d38a5a4-da77-45be-8484-738cb4e15a89" providerId="ADAL" clId="{9740AB4B-865B-42BC-8196-E191FA879FBD}" dt="2024-01-30T16:47:31.012" v="26" actId="20577"/>
        <pc:sldMkLst>
          <pc:docMk/>
          <pc:sldMk cId="2385140987" sldId="276"/>
        </pc:sldMkLst>
        <pc:spChg chg="mod">
          <ac:chgData name="Timothée AUBERGER" userId="1d38a5a4-da77-45be-8484-738cb4e15a89" providerId="ADAL" clId="{9740AB4B-865B-42BC-8196-E191FA879FBD}" dt="2024-01-30T16:47:31.012" v="26" actId="20577"/>
          <ac:spMkLst>
            <pc:docMk/>
            <pc:sldMk cId="2385140987" sldId="276"/>
            <ac:spMk id="10" creationId="{C45F3E1B-8920-B2C2-40A0-527C80626D7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7A8A49-91E4-2756-586A-7EDFC615E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CB0038D-5A9F-156B-7082-BE199A01E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ACE54-259B-324D-8814-7966EF648B7A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B895392-1503-9CDA-8FD5-272080285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84142BC-2AA4-8563-5965-229EF5A2E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1FF0-7228-0B48-823F-154BCE608C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394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FE2634-F5E5-9E5E-B4F4-BB2CC2B44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30666C-FB08-534B-A58E-AF99ADE83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E5024E9-C70B-09DE-AADC-02A159804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901C2E4-745B-F7E6-A2DE-55368E811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01F8-B1A3-47C4-B74A-540BF3ACAE99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C600B3-0F2E-B578-ABE6-1F7165D52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67833F0-6FA2-B7BE-DEFF-22D8BC204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337-E3E9-45EA-977E-F5610B4B2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57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7799FF-E0E2-7931-B26D-F972A00DA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341DA7-2411-2851-4C52-684D9B4FC5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FE358F-F522-BECD-2567-04D9FA7B7D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5FEEB4-E893-2718-28BB-790668990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01F8-B1A3-47C4-B74A-540BF3ACAE99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3D484EF-C09C-1504-8D2F-B51B2EF1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5D55679-7BEE-AC0A-46F1-559000EA6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337-E3E9-45EA-977E-F5610B4B2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938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2281B5-8BDB-BD0B-7AF0-EC5359CDC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7C3A3D-9896-B275-60E9-F1506AC77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BBB861-E384-5593-B3D3-E42853084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01F8-B1A3-47C4-B74A-540BF3ACAE99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94F165-62FF-9146-82C8-37DDF8236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FBF1A4-4762-A34E-2858-7419D8EC4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337-E3E9-45EA-977E-F5610B4B2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539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CF5BB94-04D8-A8E9-24B8-223F9C31B3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7030392-BB23-4AE9-9AAA-E088F04992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BCF246-7B11-2FC0-F982-EDAFAB17F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01F8-B1A3-47C4-B74A-540BF3ACAE99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0F2A05-73AA-2FD6-9E79-88F37CD84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84C003-E981-3569-39A2-56837AB28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337-E3E9-45EA-977E-F5610B4B2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123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9A2332-8413-D18A-B805-CF65966E8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826ABB-F990-2AB9-0FC1-A88CC5651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395C34-5595-2699-753E-9E38011FF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ACE54-259B-324D-8814-7966EF648B7A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15049D-E391-1C8F-D592-57BD8621B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1F03D3-C5E5-B301-D0A7-B6B3626D5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1FF0-7228-0B48-823F-154BCE608C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82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18825A-44BD-2BF4-45BF-C7F1226983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7B76FFD-431E-60CF-601A-F95A488149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C32620-409C-824B-0732-670D37784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01F8-B1A3-47C4-B74A-540BF3ACAE99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00754D-D6B5-F27A-EA9A-DE9252238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A4354B-93FE-56F0-F435-84A3F52E8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337-E3E9-45EA-977E-F5610B4B2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280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052F95-112C-3B95-D7DC-FFA76629F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C8A181-98BD-8013-C8ED-74C11A75D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B3E396-F487-F64B-C4D1-EA1A564DB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01F8-B1A3-47C4-B74A-540BF3ACAE99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3DB6B5-0435-2DE8-7BF8-770FE20FD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7CA378-BB95-64A4-5149-A2BBD7254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337-E3E9-45EA-977E-F5610B4B2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2607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3DBFAD-22E2-6656-7245-F06833D29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401D34-B0D9-748A-9192-E6CD80C15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F72A5F-BFF2-E8ED-858E-4D855971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01F8-B1A3-47C4-B74A-540BF3ACAE99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630413-9405-6FCD-F8E2-475F2F330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CE2344-4C06-C10B-F110-EF12D4F99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337-E3E9-45EA-977E-F5610B4B2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660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436DE3-882D-69A0-16CA-FF5375D84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B1E7C6-87E2-A53A-751D-92E9CC11D0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3935E01-7E86-F0C4-A74D-3645FFCF9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32AE972-CE03-E46F-6E32-A7B787908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01F8-B1A3-47C4-B74A-540BF3ACAE99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6AC5AE-ACFD-E49D-0F5A-973668A41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CE16C1-1FD7-BE3A-2717-EABAA93F5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337-E3E9-45EA-977E-F5610B4B2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778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0A048E-5A6B-AD8B-38E3-98B2434AD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A4B4F78-21EF-C045-679A-958C3BDCB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46495E9-1EFC-99B0-FF0B-C0D6A7CBFB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B55B72F-5242-130A-5BA6-5D57B1DF44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25FD3DD-67A4-8DC3-156B-3006F50182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C30E9D6-274C-BF05-382D-3F18A604D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01F8-B1A3-47C4-B74A-540BF3ACAE99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C296862-DE7A-A9EB-B8A2-578482BF0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458D702-CB20-3BBF-DA1F-BD0A859FA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337-E3E9-45EA-977E-F5610B4B2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236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DA51B2-FD02-E3C6-1785-E8F7B090A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966CE87-E4FE-8767-F61F-7BAD9CDA1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01F8-B1A3-47C4-B74A-540BF3ACAE99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09D8A06-7E4D-6C30-3AC2-A3CA23036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C78D63F-13C5-E453-07F3-ECB4967C5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337-E3E9-45EA-977E-F5610B4B2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634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9BDF39A-F294-7CCF-1A57-58313E323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01F8-B1A3-47C4-B74A-540BF3ACAE99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293CBF-95F2-0A61-B924-18B00DD8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4752432-391C-9D6B-B0B9-211D39E34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337-E3E9-45EA-977E-F5610B4B2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5956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E84437-0758-CCB8-EADA-ED577A75BB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ACE54-259B-324D-8814-7966EF648B7A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F4BD3B-E134-CEC8-9A0E-D85EB9AE5F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02F408-3589-4937-6262-58E8C2F732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C1FF0-7228-0B48-823F-154BCE608C36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14B307DF-C9AF-E760-8403-CED3668EABF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7637F06-7E46-E718-FAF7-AF2AC192BA4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00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7B07DBF-5971-E9E9-6FE2-595ADE78B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0781C1-CBFE-FF22-2111-3C6977FC8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4AA0BA-1423-8080-F68B-9AFC5C7A2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E01F8-B1A3-47C4-B74A-540BF3ACAE99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BBD8E2-159C-A364-B9FA-737083BEEA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E3F2F2-EAF5-FB03-BA53-8797A8FA32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BE337-E3E9-45EA-977E-F5610B4B2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397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timothee.auberger@kanbios.fr" TargetMode="External"/><Relationship Id="rId2" Type="http://schemas.openxmlformats.org/officeDocument/2006/relationships/hyperlink" Target="https://ynqkht0zi0s.typeform.com/to/dBBH6Pd3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81201E50-18DC-57AA-8DB7-725BF7070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Image 7" descr="Une image contenant texte, extérieur, signe&#10;&#10;Description générée automatiquement">
            <a:extLst>
              <a:ext uri="{FF2B5EF4-FFF2-40B4-BE49-F238E27FC236}">
                <a16:creationId xmlns:a16="http://schemas.microsoft.com/office/drawing/2014/main" id="{BF1C64A3-424B-465C-3D11-AF44AB1E5C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239" y="2266089"/>
            <a:ext cx="1940570" cy="2666539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03E90974-BE36-CFF4-340B-1289031C5969}"/>
              </a:ext>
            </a:extLst>
          </p:cNvPr>
          <p:cNvSpPr txBox="1"/>
          <p:nvPr/>
        </p:nvSpPr>
        <p:spPr>
          <a:xfrm>
            <a:off x="3168869" y="2459504"/>
            <a:ext cx="616957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fr-FR" sz="60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Serif"/>
              </a:rPr>
              <a:t>Appel à projet </a:t>
            </a:r>
          </a:p>
          <a:p>
            <a:pPr marL="0" indent="0" algn="ctr">
              <a:buNone/>
            </a:pPr>
            <a:r>
              <a:rPr lang="fr-FR" sz="60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Serif"/>
              </a:rPr>
              <a:t>Incubation 2024</a:t>
            </a:r>
          </a:p>
        </p:txBody>
      </p:sp>
    </p:spTree>
    <p:extLst>
      <p:ext uri="{BB962C8B-B14F-4D97-AF65-F5344CB8AC3E}">
        <p14:creationId xmlns:p14="http://schemas.microsoft.com/office/powerpoint/2010/main" val="3850563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3C815F8-CF1E-6381-0273-2BC79905956D}"/>
              </a:ext>
            </a:extLst>
          </p:cNvPr>
          <p:cNvSpPr/>
          <p:nvPr/>
        </p:nvSpPr>
        <p:spPr>
          <a:xfrm>
            <a:off x="0" y="0"/>
            <a:ext cx="12192000" cy="1594815"/>
          </a:xfrm>
          <a:prstGeom prst="rect">
            <a:avLst/>
          </a:prstGeom>
          <a:solidFill>
            <a:srgbClr val="0AA3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6331AF1-B68B-01F3-8E4F-3D205DE92CAC}"/>
              </a:ext>
            </a:extLst>
          </p:cNvPr>
          <p:cNvSpPr txBox="1"/>
          <p:nvPr/>
        </p:nvSpPr>
        <p:spPr>
          <a:xfrm>
            <a:off x="1378511" y="381908"/>
            <a:ext cx="37820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FR" sz="48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Serif"/>
              </a:rPr>
              <a:t>Avant propos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45F3E1B-8920-B2C2-40A0-527C80626D7D}"/>
              </a:ext>
            </a:extLst>
          </p:cNvPr>
          <p:cNvSpPr txBox="1"/>
          <p:nvPr/>
        </p:nvSpPr>
        <p:spPr>
          <a:xfrm>
            <a:off x="738352" y="2228775"/>
            <a:ext cx="1020291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F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Rappel des conditions de participation à l’Incubateur du Barreau de Paris (IBP)</a:t>
            </a:r>
          </a:p>
          <a:p>
            <a:pPr marL="0" indent="0">
              <a:buNone/>
            </a:pP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algn="just"/>
            <a:r>
              <a:rPr lang="fr-F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Être une </a:t>
            </a:r>
            <a:r>
              <a:rPr lang="fr-FR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Legaltech</a:t>
            </a:r>
            <a:r>
              <a:rPr lang="fr-F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détenue a minima à 51% par un avocat (au sens de l’art. 233-3 du Code de commerce)</a:t>
            </a:r>
          </a:p>
          <a:p>
            <a:pPr lvl="3" algn="just"/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algn="just"/>
            <a:r>
              <a:rPr lang="fr-F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Apporter une </a:t>
            </a:r>
            <a:r>
              <a:rPr lang="fr-FR" b="1" i="1" dirty="0">
                <a:solidFill>
                  <a:srgbClr val="0AA3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solution innovante </a:t>
            </a:r>
            <a:r>
              <a:rPr lang="fr-F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profit de l’activité des professionnels du droit ou de l’accès à la justice</a:t>
            </a:r>
          </a:p>
          <a:p>
            <a:pPr lvl="3" algn="just"/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algn="just"/>
            <a:r>
              <a:rPr lang="fr-F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Respecter strictement les </a:t>
            </a:r>
            <a:r>
              <a:rPr lang="fr-FR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règles déontologiques </a:t>
            </a:r>
            <a:r>
              <a:rPr lang="fr-F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de </a:t>
            </a:r>
            <a:r>
              <a:rPr lang="fr-F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profession d’avocat. </a:t>
            </a:r>
          </a:p>
          <a:p>
            <a:pPr lvl="3" algn="just"/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algn="just"/>
            <a:r>
              <a:rPr lang="fr-F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S’engager à </a:t>
            </a:r>
            <a:r>
              <a:rPr lang="fr-FR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pas modifier leur projet </a:t>
            </a:r>
            <a:r>
              <a:rPr lang="fr-F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point de concurrencer un autre projet incubé.</a:t>
            </a:r>
          </a:p>
          <a:p>
            <a:pPr marL="0" indent="0">
              <a:buNone/>
            </a:pPr>
            <a:endParaRPr lang="fr-CH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Image 10" descr="Une image contenant texte, extérieur, signe&#10;&#10;Description générée automatiquement">
            <a:extLst>
              <a:ext uri="{FF2B5EF4-FFF2-40B4-BE49-F238E27FC236}">
                <a16:creationId xmlns:a16="http://schemas.microsoft.com/office/drawing/2014/main" id="{2FC38C49-0198-0725-374A-E93399E6C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780" y="5696607"/>
            <a:ext cx="713731" cy="98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005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3C815F8-CF1E-6381-0273-2BC79905956D}"/>
              </a:ext>
            </a:extLst>
          </p:cNvPr>
          <p:cNvSpPr/>
          <p:nvPr/>
        </p:nvSpPr>
        <p:spPr>
          <a:xfrm>
            <a:off x="0" y="0"/>
            <a:ext cx="12192000" cy="1594815"/>
          </a:xfrm>
          <a:prstGeom prst="rect">
            <a:avLst/>
          </a:prstGeom>
          <a:solidFill>
            <a:srgbClr val="0AA3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6331AF1-B68B-01F3-8E4F-3D205DE92CAC}"/>
              </a:ext>
            </a:extLst>
          </p:cNvPr>
          <p:cNvSpPr txBox="1"/>
          <p:nvPr/>
        </p:nvSpPr>
        <p:spPr>
          <a:xfrm>
            <a:off x="1378511" y="381908"/>
            <a:ext cx="651475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FR" sz="48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Serif"/>
              </a:rPr>
              <a:t>Informations pratiques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45F3E1B-8920-B2C2-40A0-527C80626D7D}"/>
              </a:ext>
            </a:extLst>
          </p:cNvPr>
          <p:cNvSpPr txBox="1"/>
          <p:nvPr/>
        </p:nvSpPr>
        <p:spPr>
          <a:xfrm>
            <a:off x="1505607" y="1987815"/>
            <a:ext cx="10202917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F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dossiers de candidatures doivent être transmis via ce </a:t>
            </a:r>
            <a:r>
              <a:rPr lang="fr-F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formulaire</a:t>
            </a:r>
            <a:r>
              <a:rPr lang="fr-F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date limite de dépôt est fixée au</a:t>
            </a:r>
          </a:p>
          <a:p>
            <a:pPr marL="0" indent="0">
              <a:buNone/>
            </a:pP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fr-F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28/02/2024 à 12h</a:t>
            </a:r>
          </a:p>
          <a:p>
            <a:pPr marL="0" indent="0">
              <a:buNone/>
            </a:pP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devra comprendre: </a:t>
            </a:r>
          </a:p>
          <a:p>
            <a:pPr marL="0" indent="0">
              <a:buNone/>
            </a:pP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fr-FR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 présentation au format PPT ou PDF de cinq pages maximum</a:t>
            </a:r>
          </a:p>
          <a:p>
            <a:pPr marL="285750" indent="-285750">
              <a:buFontTx/>
              <a:buChar char="-"/>
            </a:pP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cas d’admissibilité, une audition devant jury aura lieu le : </a:t>
            </a:r>
          </a:p>
          <a:p>
            <a:pPr marL="0" indent="0">
              <a:buNone/>
            </a:pPr>
            <a:endParaRPr lang="fr-FR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fr-FR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15/03/2024</a:t>
            </a: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r">
              <a:buNone/>
            </a:pPr>
            <a:r>
              <a:rPr lang="fr-FR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 toutes demandes d’informations complémentaires: </a:t>
            </a:r>
            <a:r>
              <a:rPr lang="fr-FR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auriane.lauret@kanbios.fr</a:t>
            </a:r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CH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Image 10" descr="Une image contenant texte, extérieur, signe&#10;&#10;Description générée automatiquement">
            <a:extLst>
              <a:ext uri="{FF2B5EF4-FFF2-40B4-BE49-F238E27FC236}">
                <a16:creationId xmlns:a16="http://schemas.microsoft.com/office/drawing/2014/main" id="{2FC38C49-0198-0725-374A-E93399E6CE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780" y="5696607"/>
            <a:ext cx="713731" cy="98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40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3C815F8-CF1E-6381-0273-2BC79905956D}"/>
              </a:ext>
            </a:extLst>
          </p:cNvPr>
          <p:cNvSpPr/>
          <p:nvPr/>
        </p:nvSpPr>
        <p:spPr>
          <a:xfrm>
            <a:off x="0" y="0"/>
            <a:ext cx="12192000" cy="1594815"/>
          </a:xfrm>
          <a:prstGeom prst="rect">
            <a:avLst/>
          </a:prstGeom>
          <a:solidFill>
            <a:srgbClr val="0AA3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BC227D-CBB5-9C06-E0DB-439E6A17B471}"/>
              </a:ext>
            </a:extLst>
          </p:cNvPr>
          <p:cNvSpPr/>
          <p:nvPr/>
        </p:nvSpPr>
        <p:spPr>
          <a:xfrm>
            <a:off x="5449614" y="2126984"/>
            <a:ext cx="6419179" cy="3762570"/>
          </a:xfrm>
          <a:prstGeom prst="rect">
            <a:avLst/>
          </a:prstGeom>
          <a:noFill/>
        </p:spPr>
        <p:txBody>
          <a:bodyPr wrap="square" lIns="68580" tIns="34291" rIns="68580" bIns="34291">
            <a:spAutoFit/>
          </a:bodyPr>
          <a:lstStyle/>
          <a:p>
            <a:pPr marL="514350" indent="-514350">
              <a:buAutoNum type="romanUcPeriod"/>
            </a:pPr>
            <a:r>
              <a:rPr lang="fr-FR" sz="24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Identification du besoin</a:t>
            </a:r>
          </a:p>
          <a:p>
            <a:pPr marL="514350" indent="-514350">
              <a:buAutoNum type="romanUcPeriod"/>
            </a:pPr>
            <a:endParaRPr lang="fr-FR" sz="2400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r>
              <a:rPr lang="fr-FR" sz="2400" cap="sm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II.  Votre solution produit / service</a:t>
            </a:r>
          </a:p>
          <a:p>
            <a:endParaRPr lang="fr-FR" sz="2400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r>
              <a:rPr lang="fr-FR" sz="2400" cap="small" dirty="0">
                <a:solidFill>
                  <a:srgbClr val="00AE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III. Le Marché cible, concurrence &amp; chiffres clés</a:t>
            </a:r>
          </a:p>
          <a:p>
            <a:endParaRPr lang="fr-FR" sz="2400" cap="small" dirty="0">
              <a:solidFill>
                <a:srgbClr val="00AE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r>
              <a:rPr lang="fr-FR" sz="2400" cap="sm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IV. Le Prévisionnel Financier</a:t>
            </a:r>
          </a:p>
          <a:p>
            <a:endParaRPr lang="fr-FR" sz="2400" cap="small" dirty="0">
              <a:solidFill>
                <a:srgbClr val="00AE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r>
              <a:rPr lang="fr-FR" sz="2400" cap="small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V. Vos attentes vis-à-vis de l’IBP</a:t>
            </a:r>
          </a:p>
          <a:p>
            <a:endParaRPr lang="fr-FR" sz="2400" cap="small" dirty="0">
              <a:solidFill>
                <a:srgbClr val="00AE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6331AF1-B68B-01F3-8E4F-3D205DE92CAC}"/>
              </a:ext>
            </a:extLst>
          </p:cNvPr>
          <p:cNvSpPr txBox="1"/>
          <p:nvPr/>
        </p:nvSpPr>
        <p:spPr>
          <a:xfrm>
            <a:off x="2489631" y="381908"/>
            <a:ext cx="71063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fr-FR" sz="48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Serif"/>
              </a:rPr>
              <a:t>Dossier de présentation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45F3E1B-8920-B2C2-40A0-527C80626D7D}"/>
              </a:ext>
            </a:extLst>
          </p:cNvPr>
          <p:cNvSpPr txBox="1"/>
          <p:nvPr/>
        </p:nvSpPr>
        <p:spPr>
          <a:xfrm>
            <a:off x="664780" y="2958735"/>
            <a:ext cx="351833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fr-CH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dossier transmis à l’Incubateur doit comprendre les éléments de réponse à l’ensemble des thématiques suivantes, </a:t>
            </a:r>
            <a:r>
              <a:rPr lang="fr-CH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 slide par section maximum.</a:t>
            </a:r>
            <a:endParaRPr lang="fr-CH" sz="18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CH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Image 10" descr="Une image contenant texte, extérieur, signe&#10;&#10;Description générée automatiquement">
            <a:extLst>
              <a:ext uri="{FF2B5EF4-FFF2-40B4-BE49-F238E27FC236}">
                <a16:creationId xmlns:a16="http://schemas.microsoft.com/office/drawing/2014/main" id="{2FC38C49-0198-0725-374A-E93399E6C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780" y="5696607"/>
            <a:ext cx="713731" cy="98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000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3C815F8-CF1E-6381-0273-2BC79905956D}"/>
              </a:ext>
            </a:extLst>
          </p:cNvPr>
          <p:cNvSpPr/>
          <p:nvPr/>
        </p:nvSpPr>
        <p:spPr>
          <a:xfrm>
            <a:off x="0" y="0"/>
            <a:ext cx="12192000" cy="1594815"/>
          </a:xfrm>
          <a:prstGeom prst="rect">
            <a:avLst/>
          </a:prstGeom>
          <a:solidFill>
            <a:srgbClr val="0AA3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BC227D-CBB5-9C06-E0DB-439E6A17B471}"/>
              </a:ext>
            </a:extLst>
          </p:cNvPr>
          <p:cNvSpPr/>
          <p:nvPr/>
        </p:nvSpPr>
        <p:spPr>
          <a:xfrm>
            <a:off x="635876" y="2295149"/>
            <a:ext cx="6419179" cy="1546579"/>
          </a:xfrm>
          <a:prstGeom prst="rect">
            <a:avLst/>
          </a:prstGeom>
          <a:noFill/>
        </p:spPr>
        <p:txBody>
          <a:bodyPr wrap="square" lIns="68580" tIns="34291" rIns="68580" bIns="34291">
            <a:spAutoFit/>
          </a:bodyPr>
          <a:lstStyle/>
          <a:p>
            <a:pPr marL="514350" indent="-514350">
              <a:buAutoNum type="romanUcPeriod"/>
            </a:pPr>
            <a:r>
              <a:rPr lang="fr-FR" sz="24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Identification du besoin</a:t>
            </a:r>
          </a:p>
          <a:p>
            <a:pPr marL="514350" indent="-514350">
              <a:buAutoNum type="romanUcPeriod"/>
            </a:pPr>
            <a:endParaRPr lang="fr-FR" sz="2400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r>
              <a:rPr lang="fr-FR" sz="2400" cap="sm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 </a:t>
            </a:r>
            <a:endParaRPr lang="fr-FR" sz="2400" cap="small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endParaRPr lang="fr-FR" sz="2400" cap="small" dirty="0">
              <a:solidFill>
                <a:srgbClr val="00AE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6331AF1-B68B-01F3-8E4F-3D205DE92CAC}"/>
              </a:ext>
            </a:extLst>
          </p:cNvPr>
          <p:cNvSpPr txBox="1"/>
          <p:nvPr/>
        </p:nvSpPr>
        <p:spPr>
          <a:xfrm>
            <a:off x="2489631" y="381908"/>
            <a:ext cx="71063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fr-FR" sz="48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Serif"/>
              </a:rPr>
              <a:t>Dossier de présentation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DA7FA1E-1F2E-2D37-D42B-33D305B6691A}"/>
              </a:ext>
            </a:extLst>
          </p:cNvPr>
          <p:cNvSpPr txBox="1"/>
          <p:nvPr/>
        </p:nvSpPr>
        <p:spPr>
          <a:xfrm>
            <a:off x="6274675" y="2161780"/>
            <a:ext cx="5402318" cy="3660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FR" sz="1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Indiquez les </a:t>
            </a:r>
            <a:r>
              <a:rPr lang="fr-FR" sz="1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valeur ajoutée et caractère innovant de votre </a:t>
            </a:r>
            <a:r>
              <a:rPr lang="fr-FR" sz="1400" b="1" i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solution </a:t>
            </a:r>
            <a:r>
              <a:rPr lang="fr-FR" sz="1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dans la pratique ou la gestion des </a:t>
            </a:r>
            <a:r>
              <a:rPr lang="fr-FR" sz="1400" i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métiers du droit</a:t>
            </a:r>
            <a:r>
              <a:rPr lang="fr-FR" sz="1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.</a:t>
            </a:r>
          </a:p>
          <a:p>
            <a:pPr marL="0" indent="0">
              <a:buNone/>
            </a:pP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Votre présentation peut intégrer les éléments suivants : </a:t>
            </a:r>
          </a:p>
          <a:p>
            <a:pPr marL="0" indent="0">
              <a:buNone/>
            </a:pPr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742950" lvl="1" indent="-285750" algn="just" hangingPunct="0">
              <a:lnSpc>
                <a:spcPct val="120000"/>
              </a:lnSpc>
              <a:spcBef>
                <a:spcPts val="0"/>
              </a:spcBef>
              <a:buFontTx/>
              <a:buChar char="-"/>
              <a:tabLst>
                <a:tab pos="270510" algn="l"/>
              </a:tabLst>
            </a:pPr>
            <a:r>
              <a:rPr lang="fr-FR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Description du contexte et de l’environnement dans lequel s’inscrit votre projet.</a:t>
            </a:r>
          </a:p>
          <a:p>
            <a:pPr lvl="1" algn="just" hangingPunct="0">
              <a:lnSpc>
                <a:spcPct val="120000"/>
              </a:lnSpc>
              <a:spcBef>
                <a:spcPts val="0"/>
              </a:spcBef>
              <a:tabLst>
                <a:tab pos="270510" algn="l"/>
              </a:tabLst>
            </a:pPr>
            <a:endParaRPr lang="fr-CH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742950" lvl="1" indent="-285750" algn="just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  <a:tabLst>
                <a:tab pos="270510" algn="l"/>
              </a:tabLst>
            </a:pPr>
            <a:r>
              <a:rPr lang="fr-CH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Historique &amp; genèse de votre projet ? </a:t>
            </a:r>
          </a:p>
          <a:p>
            <a:pPr marL="742950" lvl="1" indent="-285750" algn="just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  <a:tabLst>
                <a:tab pos="270510" algn="l"/>
              </a:tabLst>
            </a:pPr>
            <a:r>
              <a:rPr lang="fr-CH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Quels constats avez-vous fait avant de vous lancer dans ce projet ? </a:t>
            </a:r>
          </a:p>
          <a:p>
            <a:pPr marL="742950" lvl="1" indent="-285750" algn="just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  <a:tabLst>
                <a:tab pos="270510" algn="l"/>
              </a:tabLst>
            </a:pPr>
            <a:r>
              <a:rPr lang="fr-CH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Date de création et présentation des créateurs</a:t>
            </a:r>
          </a:p>
          <a:p>
            <a:pPr lvl="1" algn="just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270510" algn="l"/>
              </a:tabLst>
            </a:pPr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 4" descr="Une image contenant texte, extérieur, signe&#10;&#10;Description générée automatiquement">
            <a:extLst>
              <a:ext uri="{FF2B5EF4-FFF2-40B4-BE49-F238E27FC236}">
                <a16:creationId xmlns:a16="http://schemas.microsoft.com/office/drawing/2014/main" id="{CB43FE29-8AED-A107-5E8C-2708DB08FC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780" y="5696607"/>
            <a:ext cx="713731" cy="98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13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3C815F8-CF1E-6381-0273-2BC79905956D}"/>
              </a:ext>
            </a:extLst>
          </p:cNvPr>
          <p:cNvSpPr/>
          <p:nvPr/>
        </p:nvSpPr>
        <p:spPr>
          <a:xfrm>
            <a:off x="0" y="0"/>
            <a:ext cx="12192000" cy="1594815"/>
          </a:xfrm>
          <a:prstGeom prst="rect">
            <a:avLst/>
          </a:prstGeom>
          <a:solidFill>
            <a:srgbClr val="0AA3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BC227D-CBB5-9C06-E0DB-439E6A17B471}"/>
              </a:ext>
            </a:extLst>
          </p:cNvPr>
          <p:cNvSpPr/>
          <p:nvPr/>
        </p:nvSpPr>
        <p:spPr>
          <a:xfrm>
            <a:off x="635876" y="2295149"/>
            <a:ext cx="6419179" cy="1915911"/>
          </a:xfrm>
          <a:prstGeom prst="rect">
            <a:avLst/>
          </a:prstGeom>
          <a:noFill/>
        </p:spPr>
        <p:txBody>
          <a:bodyPr wrap="square" lIns="68580" tIns="34291" rIns="68580" bIns="34291">
            <a:spAutoFit/>
          </a:bodyPr>
          <a:lstStyle/>
          <a:p>
            <a:pPr marL="514350" indent="-514350">
              <a:buAutoNum type="romanUcPeriod"/>
            </a:pPr>
            <a:endParaRPr lang="fr-FR" sz="2400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pPr marL="514350" indent="-514350">
              <a:buAutoNum type="romanUcPeriod"/>
            </a:pPr>
            <a:endParaRPr lang="fr-FR" sz="2400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r>
              <a:rPr lang="fr-FR" sz="2400" cap="sm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II.  Votre solution produit / service</a:t>
            </a:r>
          </a:p>
          <a:p>
            <a:endParaRPr lang="fr-FR" sz="2400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endParaRPr lang="fr-FR" sz="2400" cap="small" dirty="0">
              <a:solidFill>
                <a:srgbClr val="00AE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6331AF1-B68B-01F3-8E4F-3D205DE92CAC}"/>
              </a:ext>
            </a:extLst>
          </p:cNvPr>
          <p:cNvSpPr txBox="1"/>
          <p:nvPr/>
        </p:nvSpPr>
        <p:spPr>
          <a:xfrm>
            <a:off x="2489631" y="381908"/>
            <a:ext cx="71063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fr-FR" sz="48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Serif"/>
              </a:rPr>
              <a:t>Dossier de présentation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DA7FA1E-1F2E-2D37-D42B-33D305B6691A}"/>
              </a:ext>
            </a:extLst>
          </p:cNvPr>
          <p:cNvSpPr txBox="1"/>
          <p:nvPr/>
        </p:nvSpPr>
        <p:spPr>
          <a:xfrm>
            <a:off x="6274675" y="2161780"/>
            <a:ext cx="5402318" cy="3127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La description de votre solution / produit peut comprendre les éléments suivants : </a:t>
            </a:r>
          </a:p>
          <a:p>
            <a:pPr marL="0" indent="0">
              <a:buNone/>
            </a:pPr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fr-FR" sz="1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Présentation</a:t>
            </a:r>
            <a:r>
              <a:rPr lang="fr-FR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des prestations, produits, services : secteur d’activité, services proposés, activités, démarche envisagée, potentiel économique, etc.</a:t>
            </a:r>
          </a:p>
          <a:p>
            <a:pPr marL="285750" indent="-285750">
              <a:buFontTx/>
              <a:buChar char="-"/>
            </a:pPr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fr-FR" sz="1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Forces &amp; faiblesses </a:t>
            </a:r>
            <a:r>
              <a:rPr lang="fr-FR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de vos produits/services</a:t>
            </a:r>
          </a:p>
          <a:p>
            <a:pPr marL="285750" indent="-285750">
              <a:buFontTx/>
              <a:buChar char="-"/>
            </a:pPr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fr-FR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Stade </a:t>
            </a:r>
            <a:r>
              <a:rPr lang="fr-FR" sz="1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d’avancée</a:t>
            </a:r>
            <a:r>
              <a:rPr lang="fr-FR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du projet </a:t>
            </a:r>
          </a:p>
          <a:p>
            <a:pPr marL="285750" indent="-285750">
              <a:buFontTx/>
              <a:buChar char="-"/>
            </a:pPr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1" algn="just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270510" algn="l"/>
              </a:tabLst>
            </a:pPr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 1" descr="Une image contenant texte, extérieur, signe&#10;&#10;Description générée automatiquement">
            <a:extLst>
              <a:ext uri="{FF2B5EF4-FFF2-40B4-BE49-F238E27FC236}">
                <a16:creationId xmlns:a16="http://schemas.microsoft.com/office/drawing/2014/main" id="{388B9CE3-3F74-2988-523C-204349612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780" y="5696607"/>
            <a:ext cx="713731" cy="98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14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3C815F8-CF1E-6381-0273-2BC79905956D}"/>
              </a:ext>
            </a:extLst>
          </p:cNvPr>
          <p:cNvSpPr/>
          <p:nvPr/>
        </p:nvSpPr>
        <p:spPr>
          <a:xfrm>
            <a:off x="0" y="0"/>
            <a:ext cx="12192000" cy="1594815"/>
          </a:xfrm>
          <a:prstGeom prst="rect">
            <a:avLst/>
          </a:prstGeom>
          <a:solidFill>
            <a:srgbClr val="0AA3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BC227D-CBB5-9C06-E0DB-439E6A17B471}"/>
              </a:ext>
            </a:extLst>
          </p:cNvPr>
          <p:cNvSpPr/>
          <p:nvPr/>
        </p:nvSpPr>
        <p:spPr>
          <a:xfrm>
            <a:off x="635876" y="2295149"/>
            <a:ext cx="6419179" cy="2654575"/>
          </a:xfrm>
          <a:prstGeom prst="rect">
            <a:avLst/>
          </a:prstGeom>
          <a:noFill/>
        </p:spPr>
        <p:txBody>
          <a:bodyPr wrap="square" lIns="68580" tIns="34291" rIns="68580" bIns="34291">
            <a:spAutoFit/>
          </a:bodyPr>
          <a:lstStyle/>
          <a:p>
            <a:pPr marL="514350" indent="-514350">
              <a:buAutoNum type="romanUcPeriod"/>
            </a:pPr>
            <a:endParaRPr lang="fr-FR" sz="2400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endParaRPr lang="fr-FR" sz="2400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endParaRPr lang="fr-FR" sz="2400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endParaRPr lang="fr-FR" sz="2400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r>
              <a:rPr lang="fr-FR" sz="2400" cap="small" dirty="0">
                <a:solidFill>
                  <a:srgbClr val="00AE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III. Le Marché cible, concurrence &amp; chiffres clés</a:t>
            </a:r>
          </a:p>
          <a:p>
            <a:endParaRPr lang="fr-FR" sz="2400" cap="small" dirty="0">
              <a:solidFill>
                <a:srgbClr val="00AE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endParaRPr lang="fr-FR" sz="2400" cap="small" dirty="0">
              <a:solidFill>
                <a:srgbClr val="00AE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6331AF1-B68B-01F3-8E4F-3D205DE92CAC}"/>
              </a:ext>
            </a:extLst>
          </p:cNvPr>
          <p:cNvSpPr txBox="1"/>
          <p:nvPr/>
        </p:nvSpPr>
        <p:spPr>
          <a:xfrm>
            <a:off x="2489631" y="381908"/>
            <a:ext cx="71063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fr-FR" sz="48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Serif"/>
              </a:rPr>
              <a:t>Dossier de présentation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DA7FA1E-1F2E-2D37-D42B-33D305B6691A}"/>
              </a:ext>
            </a:extLst>
          </p:cNvPr>
          <p:cNvSpPr txBox="1"/>
          <p:nvPr/>
        </p:nvSpPr>
        <p:spPr>
          <a:xfrm>
            <a:off x="6274675" y="1751877"/>
            <a:ext cx="5402318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fr-FR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Votre présentation peut intégrer les éléments suivants : </a:t>
            </a:r>
          </a:p>
          <a:p>
            <a:pPr marL="0" indent="0" algn="just">
              <a:buNone/>
            </a:pPr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1400" b="1" i="1" u="sng" dirty="0">
                <a:solidFill>
                  <a:srgbClr val="0AA3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Marché, cible</a:t>
            </a:r>
          </a:p>
          <a:p>
            <a:pPr marL="0" indent="0" algn="just">
              <a:buNone/>
            </a:pPr>
            <a:endParaRPr lang="fr-FR" sz="1400" b="1" i="1" u="sng" dirty="0">
              <a:solidFill>
                <a:srgbClr val="0AA3A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fr-FR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Existe-t-il un marché rentable pour la commercialisation de vos produits/services ?</a:t>
            </a:r>
          </a:p>
          <a:p>
            <a:pPr marL="0" indent="0" algn="just">
              <a:buNone/>
            </a:pPr>
            <a:endParaRPr lang="fr-F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fr-FR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Quels besoins au sein de la pratique du Droit couvrez-vous avec vos produits/services ?</a:t>
            </a:r>
          </a:p>
          <a:p>
            <a:pPr marL="285750" indent="-285750" algn="just">
              <a:buFontTx/>
              <a:buChar char="-"/>
            </a:pPr>
            <a:endParaRPr lang="fr-F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fr-FR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Dans quelle mesure pensez-vous que votre projet apporte quelque chose de nouveau sur le marché ? </a:t>
            </a:r>
          </a:p>
          <a:p>
            <a:pPr marL="285750" indent="-285750" algn="just">
              <a:buFontTx/>
              <a:buChar char="-"/>
            </a:pPr>
            <a:endParaRPr lang="fr-F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fr-FR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Qui sont vos principaux prospects ? Et où se trouvent-ils ?</a:t>
            </a:r>
          </a:p>
          <a:p>
            <a:pPr marL="0" indent="0" algn="just">
              <a:buNone/>
            </a:pPr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1400" b="1" i="1" u="sng" dirty="0">
                <a:solidFill>
                  <a:srgbClr val="0AA3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Concurrence : </a:t>
            </a:r>
          </a:p>
          <a:p>
            <a:pPr marL="0" indent="0" algn="just">
              <a:buNone/>
            </a:pPr>
            <a:endParaRPr lang="fr-FR" sz="1400" b="1" i="1" u="sng" dirty="0">
              <a:solidFill>
                <a:srgbClr val="0AA3A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fr-FR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Qui sont vos concurrents ? Quelles sont leurs forces principales ? Leurs faiblesses ?</a:t>
            </a:r>
          </a:p>
          <a:p>
            <a:pPr marL="285750" indent="-285750" algn="just">
              <a:buFontTx/>
              <a:buChar char="-"/>
            </a:pPr>
            <a:endParaRPr lang="fr-F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fr-FR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Quels sont vos points forts par rapport à vos concurrents?</a:t>
            </a:r>
          </a:p>
          <a:p>
            <a:pPr marL="0" indent="0" algn="just">
              <a:buNone/>
            </a:pPr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1400" b="1" i="1" u="sng" dirty="0">
                <a:solidFill>
                  <a:srgbClr val="0AA3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Chiffres clés, statistiques &amp; tendances du marché</a:t>
            </a:r>
            <a:endParaRPr lang="fr-F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fr-F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 1" descr="Une image contenant texte, extérieur, signe&#10;&#10;Description générée automatiquement">
            <a:extLst>
              <a:ext uri="{FF2B5EF4-FFF2-40B4-BE49-F238E27FC236}">
                <a16:creationId xmlns:a16="http://schemas.microsoft.com/office/drawing/2014/main" id="{D6A846C4-FBF6-87DE-A6B2-3023DB85B6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780" y="5696607"/>
            <a:ext cx="713731" cy="98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18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3C815F8-CF1E-6381-0273-2BC79905956D}"/>
              </a:ext>
            </a:extLst>
          </p:cNvPr>
          <p:cNvSpPr/>
          <p:nvPr/>
        </p:nvSpPr>
        <p:spPr>
          <a:xfrm>
            <a:off x="0" y="0"/>
            <a:ext cx="12192000" cy="1594815"/>
          </a:xfrm>
          <a:prstGeom prst="rect">
            <a:avLst/>
          </a:prstGeom>
          <a:solidFill>
            <a:srgbClr val="0AA3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BC227D-CBB5-9C06-E0DB-439E6A17B471}"/>
              </a:ext>
            </a:extLst>
          </p:cNvPr>
          <p:cNvSpPr/>
          <p:nvPr/>
        </p:nvSpPr>
        <p:spPr>
          <a:xfrm>
            <a:off x="635877" y="2295149"/>
            <a:ext cx="3946634" cy="3393239"/>
          </a:xfrm>
          <a:prstGeom prst="rect">
            <a:avLst/>
          </a:prstGeom>
          <a:noFill/>
        </p:spPr>
        <p:txBody>
          <a:bodyPr wrap="square" lIns="68580" tIns="34291" rIns="68580" bIns="34291">
            <a:spAutoFit/>
          </a:bodyPr>
          <a:lstStyle/>
          <a:p>
            <a:pPr marL="514350" indent="-514350">
              <a:buAutoNum type="romanUcPeriod"/>
            </a:pPr>
            <a:endParaRPr lang="fr-FR" sz="2400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endParaRPr lang="fr-FR" sz="2400" cap="small" dirty="0">
              <a:solidFill>
                <a:srgbClr val="00AE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endParaRPr lang="fr-FR" sz="2400" cap="small" dirty="0">
              <a:solidFill>
                <a:srgbClr val="00AE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endParaRPr lang="fr-FR" sz="2400" cap="small" dirty="0">
              <a:solidFill>
                <a:srgbClr val="00AE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endParaRPr lang="fr-FR" sz="2400" cap="small" dirty="0">
              <a:solidFill>
                <a:srgbClr val="00AE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endParaRPr lang="fr-FR" sz="2400" cap="small" dirty="0">
              <a:solidFill>
                <a:srgbClr val="00AE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r>
              <a:rPr lang="fr-FR" sz="2400" cap="sm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IV. Le Prévisionnel Financier</a:t>
            </a:r>
          </a:p>
          <a:p>
            <a:endParaRPr lang="fr-FR" sz="2400" cap="small" dirty="0">
              <a:solidFill>
                <a:srgbClr val="00AE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endParaRPr lang="fr-FR" sz="2400" cap="small" dirty="0">
              <a:solidFill>
                <a:srgbClr val="00AE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6331AF1-B68B-01F3-8E4F-3D205DE92CAC}"/>
              </a:ext>
            </a:extLst>
          </p:cNvPr>
          <p:cNvSpPr txBox="1"/>
          <p:nvPr/>
        </p:nvSpPr>
        <p:spPr>
          <a:xfrm>
            <a:off x="2489631" y="381908"/>
            <a:ext cx="71063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fr-FR" sz="48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Serif"/>
              </a:rPr>
              <a:t>Dossier de présentation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DA7FA1E-1F2E-2D37-D42B-33D305B6691A}"/>
              </a:ext>
            </a:extLst>
          </p:cNvPr>
          <p:cNvSpPr txBox="1"/>
          <p:nvPr/>
        </p:nvSpPr>
        <p:spPr>
          <a:xfrm>
            <a:off x="6274675" y="2161780"/>
            <a:ext cx="5402318" cy="37741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fr-FR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Votre prévisionnel financier peut intégrer les éléments suivants : </a:t>
            </a:r>
          </a:p>
          <a:p>
            <a:pPr marL="0" indent="0" algn="just">
              <a:buNone/>
            </a:pPr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fr-FR" sz="1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Prix &amp; grilles tarifaires </a:t>
            </a:r>
            <a:r>
              <a:rPr lang="fr-FR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envisagées pour votre solution</a:t>
            </a:r>
          </a:p>
          <a:p>
            <a:pPr marL="285750" indent="-285750" algn="just">
              <a:buFontTx/>
              <a:buChar char="-"/>
            </a:pPr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fr-FR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Identification des </a:t>
            </a:r>
            <a:r>
              <a:rPr lang="fr-FR" sz="1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besoins financiers</a:t>
            </a:r>
          </a:p>
          <a:p>
            <a:pPr marL="285750" indent="-285750" algn="just">
              <a:buFontTx/>
              <a:buChar char="-"/>
            </a:pPr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fr-FR" sz="1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Budget</a:t>
            </a:r>
            <a:r>
              <a:rPr lang="fr-FR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et </a:t>
            </a:r>
            <a:r>
              <a:rPr lang="fr-FR" sz="1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chiffre d’affaire prévisionnel </a:t>
            </a:r>
            <a:r>
              <a:rPr lang="fr-FR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pour l’exploitation de la solution</a:t>
            </a:r>
          </a:p>
          <a:p>
            <a:pPr algn="just"/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Les différentes dimensions de votre projet évoquées ci-dessus feront l’objet d’un approfondissement au sein de l’Incubateur. </a:t>
            </a:r>
          </a:p>
          <a:p>
            <a:pPr lvl="1" algn="just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270510" algn="l"/>
              </a:tabLst>
            </a:pPr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 1" descr="Une image contenant texte, extérieur, signe&#10;&#10;Description générée automatiquement">
            <a:extLst>
              <a:ext uri="{FF2B5EF4-FFF2-40B4-BE49-F238E27FC236}">
                <a16:creationId xmlns:a16="http://schemas.microsoft.com/office/drawing/2014/main" id="{94BA3DF4-7AF5-A6EC-289D-AA3A91423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780" y="5696607"/>
            <a:ext cx="713731" cy="98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62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3C815F8-CF1E-6381-0273-2BC79905956D}"/>
              </a:ext>
            </a:extLst>
          </p:cNvPr>
          <p:cNvSpPr/>
          <p:nvPr/>
        </p:nvSpPr>
        <p:spPr>
          <a:xfrm>
            <a:off x="0" y="0"/>
            <a:ext cx="12192000" cy="1594815"/>
          </a:xfrm>
          <a:prstGeom prst="rect">
            <a:avLst/>
          </a:prstGeom>
          <a:solidFill>
            <a:srgbClr val="0AA3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BC227D-CBB5-9C06-E0DB-439E6A17B471}"/>
              </a:ext>
            </a:extLst>
          </p:cNvPr>
          <p:cNvSpPr/>
          <p:nvPr/>
        </p:nvSpPr>
        <p:spPr>
          <a:xfrm>
            <a:off x="635876" y="2295149"/>
            <a:ext cx="6419179" cy="3762570"/>
          </a:xfrm>
          <a:prstGeom prst="rect">
            <a:avLst/>
          </a:prstGeom>
          <a:noFill/>
        </p:spPr>
        <p:txBody>
          <a:bodyPr wrap="square" lIns="68580" tIns="34291" rIns="68580" bIns="34291">
            <a:spAutoFit/>
          </a:bodyPr>
          <a:lstStyle/>
          <a:p>
            <a:pPr marL="514350" indent="-514350">
              <a:buAutoNum type="romanUcPeriod"/>
            </a:pPr>
            <a:endParaRPr lang="fr-FR" sz="2400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endParaRPr lang="fr-FR" sz="2400" cap="small" dirty="0">
              <a:solidFill>
                <a:srgbClr val="00AE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endParaRPr lang="fr-FR" sz="2400" cap="small" dirty="0">
              <a:solidFill>
                <a:srgbClr val="00AE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endParaRPr lang="fr-FR" sz="2400" cap="small" dirty="0">
              <a:solidFill>
                <a:srgbClr val="00AE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endParaRPr lang="fr-FR" sz="2400" cap="small" dirty="0">
              <a:solidFill>
                <a:srgbClr val="00AE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endParaRPr lang="fr-FR" sz="2400" cap="small" dirty="0">
              <a:solidFill>
                <a:srgbClr val="00AE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endParaRPr lang="fr-FR" sz="2400" cap="small" dirty="0">
              <a:solidFill>
                <a:srgbClr val="00AE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endParaRPr lang="fr-FR" sz="2400" cap="small" dirty="0">
              <a:solidFill>
                <a:srgbClr val="00AE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  <a:p>
            <a:r>
              <a:rPr lang="fr-FR" sz="2400" cap="small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V. Vos attentes vis-à-vis de l’IBP</a:t>
            </a:r>
          </a:p>
          <a:p>
            <a:endParaRPr lang="fr-FR" sz="2400" cap="small" dirty="0">
              <a:solidFill>
                <a:srgbClr val="00AE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rlow Semi Condensed SemiBold"/>
              <a:ea typeface="Barlow Semi Condensed SemiBold"/>
              <a:cs typeface="Barlow Semi Condensed SemiBold"/>
              <a:sym typeface="Barlow Semi Condensed SemiBold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6331AF1-B68B-01F3-8E4F-3D205DE92CAC}"/>
              </a:ext>
            </a:extLst>
          </p:cNvPr>
          <p:cNvSpPr txBox="1"/>
          <p:nvPr/>
        </p:nvSpPr>
        <p:spPr>
          <a:xfrm>
            <a:off x="2489631" y="381908"/>
            <a:ext cx="71063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fr-FR" sz="48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Serif"/>
              </a:rPr>
              <a:t>Dossier de présentation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DA7FA1E-1F2E-2D37-D42B-33D305B6691A}"/>
              </a:ext>
            </a:extLst>
          </p:cNvPr>
          <p:cNvSpPr txBox="1"/>
          <p:nvPr/>
        </p:nvSpPr>
        <p:spPr>
          <a:xfrm>
            <a:off x="6274675" y="2161780"/>
            <a:ext cx="5402318" cy="3127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0" indent="0">
              <a:buNone/>
            </a:pPr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0" indent="0">
              <a:buNone/>
            </a:pPr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0" indent="0" algn="just">
              <a:buNone/>
            </a:pPr>
            <a:r>
              <a:rPr lang="fr-FR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Afin de s’assurer d’une collaboration pleinement efficace et profitable, il vous est demandé de préciser vos </a:t>
            </a:r>
            <a:r>
              <a:rPr lang="fr-FR" sz="14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besoins et attentes </a:t>
            </a:r>
            <a:r>
              <a:rPr lang="fr-FR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vis-à-vis de l’Incubateur notamment en termes de mentorat et de coaching. </a:t>
            </a:r>
          </a:p>
          <a:p>
            <a:pPr marL="0" indent="0" algn="just">
              <a:buNone/>
            </a:pPr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0" indent="0" algn="just">
              <a:buNone/>
            </a:pPr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0" indent="0" algn="just">
              <a:buNone/>
            </a:pPr>
            <a:r>
              <a:rPr lang="fr-FR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Ces éléments sont pris en compte afin le cas échéant d’adapter notre offre d’accompagnement en fonction de votre projet.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270510" algn="l"/>
              </a:tabLst>
            </a:pPr>
            <a:endParaRPr lang="fr-FR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 1" descr="Une image contenant texte, extérieur, signe&#10;&#10;Description générée automatiquement">
            <a:extLst>
              <a:ext uri="{FF2B5EF4-FFF2-40B4-BE49-F238E27FC236}">
                <a16:creationId xmlns:a16="http://schemas.microsoft.com/office/drawing/2014/main" id="{404EC605-8FDD-3F2D-40FB-57C77B3F8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780" y="5696607"/>
            <a:ext cx="713731" cy="98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90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580</Words>
  <Application>Microsoft Office PowerPoint</Application>
  <PresentationFormat>Grand écran</PresentationFormat>
  <Paragraphs>128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Arial</vt:lpstr>
      <vt:lpstr>Barlow Semi Condensed SemiBold</vt:lpstr>
      <vt:lpstr>Calibri</vt:lpstr>
      <vt:lpstr>Calibri Light</vt:lpstr>
      <vt:lpstr>LiberationSerif</vt:lpstr>
      <vt:lpstr>Thème Office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Timothée AUBERGER</cp:lastModifiedBy>
  <cp:revision>12</cp:revision>
  <dcterms:created xsi:type="dcterms:W3CDTF">2023-02-14T13:46:18Z</dcterms:created>
  <dcterms:modified xsi:type="dcterms:W3CDTF">2024-01-30T16:47:33Z</dcterms:modified>
</cp:coreProperties>
</file>