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82" r:id="rId5"/>
    <p:sldId id="258" r:id="rId6"/>
    <p:sldId id="283" r:id="rId7"/>
    <p:sldId id="284" r:id="rId8"/>
    <p:sldId id="286" r:id="rId9"/>
    <p:sldId id="288" r:id="rId10"/>
    <p:sldId id="287" r:id="rId11"/>
    <p:sldId id="260" r:id="rId12"/>
    <p:sldId id="277" r:id="rId13"/>
    <p:sldId id="276" r:id="rId14"/>
    <p:sldId id="279" r:id="rId15"/>
    <p:sldId id="261" r:id="rId16"/>
    <p:sldId id="289" r:id="rId17"/>
    <p:sldId id="264" r:id="rId18"/>
    <p:sldId id="281" r:id="rId19"/>
    <p:sldId id="290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72"/>
  </p:normalViewPr>
  <p:slideViewPr>
    <p:cSldViewPr snapToGrid="0">
      <p:cViewPr varScale="1">
        <p:scale>
          <a:sx n="74" d="100"/>
          <a:sy n="74" d="100"/>
        </p:scale>
        <p:origin x="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2F919-5E68-5C72-F3F5-200FB834B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clauses d’indexation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C7A9CE-0F32-2505-01DE-4144960D07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  <a:p>
            <a:r>
              <a:rPr lang="fr-FR" i="1" dirty="0"/>
              <a:t>Sarah BROS</a:t>
            </a:r>
          </a:p>
          <a:p>
            <a:r>
              <a:rPr lang="fr-FR" i="1" dirty="0"/>
              <a:t>Professeur à l’Université Paris Dauphine PSL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014FDA-BB51-E534-0639-99A0DED560F2}"/>
              </a:ext>
            </a:extLst>
          </p:cNvPr>
          <p:cNvSpPr txBox="1"/>
          <p:nvPr/>
        </p:nvSpPr>
        <p:spPr>
          <a:xfrm>
            <a:off x="2415823" y="812800"/>
            <a:ext cx="5046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Ordre des Avocats au Barreau de Paris</a:t>
            </a:r>
          </a:p>
          <a:p>
            <a:r>
              <a:rPr lang="fr-FR" dirty="0"/>
              <a:t>Commission Immobilier</a:t>
            </a:r>
          </a:p>
          <a:p>
            <a:r>
              <a:rPr lang="fr-FR" dirty="0"/>
              <a:t>Sous-commission des baux commerciaux</a:t>
            </a:r>
          </a:p>
          <a:p>
            <a:r>
              <a:rPr lang="fr-FR" i="1" dirty="0"/>
              <a:t>Mardi 2 juillet 2024</a:t>
            </a:r>
          </a:p>
        </p:txBody>
      </p:sp>
    </p:spTree>
    <p:extLst>
      <p:ext uri="{BB962C8B-B14F-4D97-AF65-F5344CB8AC3E}">
        <p14:creationId xmlns:p14="http://schemas.microsoft.com/office/powerpoint/2010/main" val="3993328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635D71-CAB3-838A-A92D-4A3148112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Evolution du mode de calcul de l’ILC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76AD70-47CB-FB7B-E8C2-DB40CDD6B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décret du 14 mars 2022 modifie le mode de calcul de l’ILC</a:t>
            </a:r>
          </a:p>
          <a:p>
            <a:endParaRPr lang="fr-FR" dirty="0"/>
          </a:p>
          <a:p>
            <a:r>
              <a:rPr lang="fr-FR" dirty="0"/>
              <a:t>Jusqu’au 3</a:t>
            </a:r>
            <a:r>
              <a:rPr lang="fr-FR" baseline="30000" dirty="0"/>
              <a:t>ème</a:t>
            </a:r>
            <a:r>
              <a:rPr lang="fr-FR" dirty="0"/>
              <a:t> trimestre 2021, l’ILC était constitué de la somme pondérée d’indices relatifs:</a:t>
            </a:r>
          </a:p>
          <a:p>
            <a:pPr lvl="1"/>
            <a:r>
              <a:rPr lang="fr-FR" dirty="0"/>
              <a:t>À l’évolution des prix à la consommation,</a:t>
            </a:r>
          </a:p>
          <a:p>
            <a:pPr lvl="1"/>
            <a:r>
              <a:rPr lang="fr-FR" dirty="0"/>
              <a:t>À celle des prix de la construction neuve,</a:t>
            </a:r>
          </a:p>
          <a:p>
            <a:pPr lvl="1"/>
            <a:r>
              <a:rPr lang="fr-FR" dirty="0"/>
              <a:t>À celle du chiffre d’affaires du commerce de détail</a:t>
            </a:r>
          </a:p>
          <a:p>
            <a:endParaRPr lang="fr-FR" dirty="0"/>
          </a:p>
          <a:p>
            <a:r>
              <a:rPr lang="fr-FR" dirty="0"/>
              <a:t>Depuis le 4</a:t>
            </a:r>
            <a:r>
              <a:rPr lang="fr-FR" baseline="30000" dirty="0"/>
              <a:t>ème</a:t>
            </a:r>
            <a:r>
              <a:rPr lang="fr-FR" dirty="0"/>
              <a:t> trimestre 2021, l’indice du chiffre d’affaires du commerce de détail n’entre plus dans la formule de calcul de l’ILC. </a:t>
            </a:r>
          </a:p>
        </p:txBody>
      </p:sp>
    </p:spTree>
    <p:extLst>
      <p:ext uri="{BB962C8B-B14F-4D97-AF65-F5344CB8AC3E}">
        <p14:creationId xmlns:p14="http://schemas.microsoft.com/office/powerpoint/2010/main" val="2549878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C6DA0-1873-66E0-302A-3957A7F5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distinction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002653-6DF7-E91D-3078-98403D063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r>
              <a:rPr lang="fr-FR" dirty="0"/>
              <a:t>Indexation monétaire proscrite (évolution du prix en fonction de la valeur de la monnaie)</a:t>
            </a:r>
          </a:p>
          <a:p>
            <a:pPr lvl="1"/>
            <a:r>
              <a:rPr lang="fr-FR" dirty="0"/>
              <a:t>car inflationniste et déstabilise la monnaie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Indexation interne permise (évolution du prix en fonction d’indices en relation avec l’objet de la convention ou de l’activité d’une des parties)</a:t>
            </a:r>
          </a:p>
          <a:p>
            <a:pPr lvl="1"/>
            <a:r>
              <a:rPr lang="fr-FR" dirty="0"/>
              <a:t>car préserve les intérêts des deux parties: proportionnée aux ressources du débiteur, garantit l’évolution de la valeur pour le créancier. Rapprochement avec la société, la stipulation d’intérêt commun</a:t>
            </a:r>
          </a:p>
        </p:txBody>
      </p:sp>
    </p:spTree>
    <p:extLst>
      <p:ext uri="{BB962C8B-B14F-4D97-AF65-F5344CB8AC3E}">
        <p14:creationId xmlns:p14="http://schemas.microsoft.com/office/powerpoint/2010/main" val="4052811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9EF6A6-4810-EFAE-0050-F1AE3634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choisies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F6D640-895D-5A04-C8D6-FE251A857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Choix de l’index</a:t>
            </a:r>
          </a:p>
          <a:p>
            <a:r>
              <a:rPr lang="fr-FR" dirty="0"/>
              <a:t>La distorsion temporelle</a:t>
            </a:r>
          </a:p>
          <a:p>
            <a:r>
              <a:rPr lang="fr-FR" dirty="0"/>
              <a:t>Réciprocité de l’indexation et clauses tunnel</a:t>
            </a:r>
          </a:p>
          <a:p>
            <a:r>
              <a:rPr lang="fr-FR" dirty="0"/>
              <a:t>Sanction de la clause </a:t>
            </a:r>
            <a:r>
              <a:rPr lang="fr-FR" dirty="0" err="1"/>
              <a:t>illicte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969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A25B7-283A-3015-92F3-E942FCDB0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Choix de l’index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C3F598-7995-CC67-56C1-D172646F0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ICC, ILC, ILAT ou tout autre index:</a:t>
            </a:r>
          </a:p>
          <a:p>
            <a:pPr lvl="1"/>
            <a:r>
              <a:rPr lang="fr-FR" dirty="0"/>
              <a:t>Non fondé sur le niveau général des prix ou le salaire minimum de croissance,</a:t>
            </a:r>
          </a:p>
          <a:p>
            <a:pPr lvl="1"/>
            <a:r>
              <a:rPr lang="fr-FR" dirty="0"/>
              <a:t>Fondé sur les prix des biens, produits ou services en relation directe avec la convention ou l’activité d’une partie.</a:t>
            </a:r>
          </a:p>
          <a:p>
            <a:pPr lvl="1"/>
            <a:r>
              <a:rPr lang="fr-FR" dirty="0"/>
              <a:t>Choix large</a:t>
            </a:r>
          </a:p>
          <a:p>
            <a:r>
              <a:rPr lang="fr-FR" dirty="0"/>
              <a:t>Faiblesse de l’ILC depuis qu’en est exclu le CA du commerce de détail. Son contenu est-il toujours en relation directe avec la convention ou l’activité d’une partie?</a:t>
            </a:r>
          </a:p>
          <a:p>
            <a:r>
              <a:rPr lang="fr-FR" dirty="0"/>
              <a:t>Evolution des prix + évolution coût de la construction ne mènent-elles pas à une hausse systématique et élevée depuis 3 ans? (pas de compensation avec baisse CA)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681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657786-A6CA-CD9B-92BB-30ED5D890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Réciprocité du jeu de l’indexation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703847-1A92-F1B8-9659-5A3B5E027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4800"/>
            <a:ext cx="8915400" cy="4902200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 err="1"/>
              <a:t>Civ</a:t>
            </a:r>
            <a:r>
              <a:rPr lang="fr-FR" dirty="0"/>
              <a:t>. 3</a:t>
            </a:r>
            <a:r>
              <a:rPr lang="fr-FR" baseline="30000" dirty="0"/>
              <a:t>ème</a:t>
            </a:r>
            <a:r>
              <a:rPr lang="fr-FR" dirty="0"/>
              <a:t> 14 janvier 2016, n°14-24681: </a:t>
            </a:r>
            <a:r>
              <a:rPr lang="fr-FR" i="1" dirty="0">
                <a:solidFill>
                  <a:srgbClr val="000000"/>
                </a:solidFill>
              </a:rPr>
              <a:t>« </a:t>
            </a:r>
            <a:r>
              <a:rPr lang="fr-FR" b="0" i="1" u="none" strike="noStrike" dirty="0">
                <a:solidFill>
                  <a:srgbClr val="000000"/>
                </a:solidFill>
                <a:effectLst/>
              </a:rPr>
              <a:t>est nulle une clause d'indexation qui exclut la réciprocité de la variation et stipule que le loyer ne peut être révisé qu'à la hausse » </a:t>
            </a:r>
            <a:r>
              <a:rPr lang="fr-FR" b="0" u="none" strike="noStrike" dirty="0">
                <a:solidFill>
                  <a:srgbClr val="000000"/>
                </a:solidFill>
                <a:effectLst/>
              </a:rPr>
              <a:t>(valable en matière de prêt)</a:t>
            </a:r>
            <a:endParaRPr lang="fr-FR" i="1" dirty="0"/>
          </a:p>
          <a:p>
            <a:endParaRPr lang="fr-FR" dirty="0"/>
          </a:p>
          <a:p>
            <a:r>
              <a:rPr lang="fr-FR" dirty="0"/>
              <a:t>QPC déclarée irrecevable </a:t>
            </a:r>
            <a:r>
              <a:rPr lang="fr-FR" dirty="0" err="1"/>
              <a:t>Civ</a:t>
            </a:r>
            <a:r>
              <a:rPr lang="fr-FR" dirty="0"/>
              <a:t>. 3</a:t>
            </a:r>
            <a:r>
              <a:rPr lang="fr-FR" baseline="30000" dirty="0"/>
              <a:t>ème</a:t>
            </a:r>
            <a:r>
              <a:rPr lang="fr-FR" dirty="0"/>
              <a:t> 15 février 2018, n°17-40069</a:t>
            </a:r>
          </a:p>
          <a:p>
            <a:endParaRPr lang="fr-FR" dirty="0"/>
          </a:p>
          <a:p>
            <a:r>
              <a:rPr lang="fr-FR" dirty="0"/>
              <a:t>Solution non fondée directement sur un texte mais:</a:t>
            </a:r>
          </a:p>
          <a:p>
            <a:pPr lvl="1"/>
            <a:r>
              <a:rPr lang="fr-FR" dirty="0"/>
              <a:t>Inspirée de l’exigence réaffirmée d’équilibre contractuel (art. 1171 et interdiction du déséquilibre significatif dans les contrats d’adhésion, art. L. 212-1 sur les clauses abusives dans les contrats de consommation);</a:t>
            </a:r>
          </a:p>
          <a:p>
            <a:pPr lvl="1"/>
            <a:r>
              <a:rPr lang="fr-FR" dirty="0" err="1"/>
              <a:t>Comp</a:t>
            </a:r>
            <a:r>
              <a:rPr lang="fr-FR" dirty="0"/>
              <a:t>. Interdiction des clauses léonines dans le contrat de société</a:t>
            </a:r>
          </a:p>
          <a:p>
            <a:pPr lvl="1"/>
            <a:r>
              <a:rPr lang="fr-FR" dirty="0"/>
              <a:t>Correspond à la justification de l’indexation (sécurité, équilibre, confiance)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510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DE8326-035F-9D84-A626-3160F09EF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distorsions temporelles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8A78DA-2D06-AED5-D6C3-993101D23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Art. L. 112-1 al. 2:</a:t>
            </a:r>
          </a:p>
          <a:p>
            <a:r>
              <a:rPr lang="fr-FR" i="1" dirty="0"/>
              <a:t>« Est réputée non écrite toute clause d’un contrat à exécution successive (…) prévoyant la prise en compte d’une période de variation de l’indice supérieure à la durée s’écoulant entre chaque révision »</a:t>
            </a:r>
            <a:endParaRPr lang="fr-FR" dirty="0"/>
          </a:p>
          <a:p>
            <a:r>
              <a:rPr lang="fr-FR" dirty="0"/>
              <a:t>La date d’indexation automatique du loyer peut être dissociée de la date d’anniversaire du bail (</a:t>
            </a:r>
            <a:r>
              <a:rPr lang="fr-FR" dirty="0" err="1"/>
              <a:t>Civ</a:t>
            </a:r>
            <a:r>
              <a:rPr lang="fr-FR" dirty="0"/>
              <a:t>. 3</a:t>
            </a:r>
            <a:r>
              <a:rPr lang="fr-FR" baseline="30000" dirty="0"/>
              <a:t>e</a:t>
            </a:r>
            <a:r>
              <a:rPr lang="fr-FR" dirty="0"/>
              <a:t> 13 septembre 2018, n°17-19525);</a:t>
            </a:r>
          </a:p>
          <a:p>
            <a:r>
              <a:rPr lang="fr-FR" dirty="0"/>
              <a:t>La distorsion prohibée est celle existant entre l’intervalle de variation indiciaire et l’intervalle existant entre les deux révisions (</a:t>
            </a:r>
            <a:r>
              <a:rPr lang="fr-FR" dirty="0" err="1"/>
              <a:t>Civ</a:t>
            </a:r>
            <a:r>
              <a:rPr lang="fr-FR" dirty="0"/>
              <a:t>. 3</a:t>
            </a:r>
            <a:r>
              <a:rPr lang="fr-FR" baseline="30000" dirty="0"/>
              <a:t>e</a:t>
            </a:r>
            <a:r>
              <a:rPr lang="fr-FR" dirty="0"/>
              <a:t> 25 février 2016, n°14-28165).</a:t>
            </a:r>
          </a:p>
          <a:p>
            <a:pPr lvl="1"/>
            <a:r>
              <a:rPr lang="fr-FR" b="1" dirty="0"/>
              <a:t>Distorsion des dates possible: </a:t>
            </a:r>
            <a:r>
              <a:rPr lang="fr-FR" b="1" i="1" dirty="0"/>
              <a:t>prorata </a:t>
            </a:r>
            <a:r>
              <a:rPr lang="fr-FR" b="1" i="1" dirty="0" err="1"/>
              <a:t>temporis</a:t>
            </a:r>
            <a:endParaRPr lang="fr-FR" b="1" i="1" dirty="0"/>
          </a:p>
          <a:p>
            <a:pPr lvl="1"/>
            <a:r>
              <a:rPr lang="fr-FR" b="1" dirty="0"/>
              <a:t>Distorsion des durées illicite: L. 112)1</a:t>
            </a:r>
          </a:p>
        </p:txBody>
      </p:sp>
    </p:spTree>
    <p:extLst>
      <p:ext uri="{BB962C8B-B14F-4D97-AF65-F5344CB8AC3E}">
        <p14:creationId xmlns:p14="http://schemas.microsoft.com/office/powerpoint/2010/main" val="2452050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5F05A-0961-78DD-E6F9-397ABE980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Clauses tunnel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73E90C-F39F-B6A1-D4C5-C58973BBE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47800"/>
            <a:ext cx="8915400" cy="446342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Clauses prévoyant un plancher et un plafond de la variation du loyer par application de l’indexation.</a:t>
            </a:r>
          </a:p>
          <a:p>
            <a:r>
              <a:rPr lang="fr-FR" dirty="0"/>
              <a:t>Validité?</a:t>
            </a:r>
          </a:p>
          <a:p>
            <a:r>
              <a:rPr lang="fr-FR" dirty="0"/>
              <a:t> La jurisprudence a déclaré illicites des clauses instituant un plancher et un plafond jouant dans sens de l’augmentation du loyer.</a:t>
            </a:r>
          </a:p>
          <a:p>
            <a:pPr lvl="1"/>
            <a:r>
              <a:rPr lang="fr-FR" dirty="0"/>
              <a:t>Ex. révision minimum +1,5%; révision maximum +3,5%</a:t>
            </a:r>
          </a:p>
          <a:p>
            <a:pPr lvl="1"/>
            <a:r>
              <a:rPr lang="fr-FR" dirty="0"/>
              <a:t>Contraire au principe de réciprocité</a:t>
            </a:r>
          </a:p>
          <a:p>
            <a:endParaRPr lang="fr-FR" dirty="0"/>
          </a:p>
          <a:p>
            <a:r>
              <a:rPr lang="fr-FR" i="1" dirty="0"/>
              <a:t>Quid </a:t>
            </a:r>
            <a:r>
              <a:rPr lang="fr-FR" dirty="0"/>
              <a:t>tunnel prévoyant un plancher à la baisse et un plafond à la hausse?</a:t>
            </a:r>
          </a:p>
          <a:p>
            <a:r>
              <a:rPr lang="fr-FR" dirty="0"/>
              <a:t>Accord Conseil National du commerce 30 mai 2024 : les parties s’accordent à ce qu’il soit permis de mettre en place un tunnel pour la </a:t>
            </a:r>
            <a:r>
              <a:rPr lang="fr-FR" dirty="0" err="1"/>
              <a:t>variaation</a:t>
            </a:r>
            <a:r>
              <a:rPr lang="fr-FR" dirty="0"/>
              <a:t> de l’indexation annuelle du loyer « </a:t>
            </a:r>
            <a:r>
              <a:rPr lang="fr-FR" i="1" dirty="0"/>
              <a:t>sous réserve que la valeur absolue du plancher et du plafond soit identique (ex. entre -3% et +3%)</a:t>
            </a:r>
            <a:endParaRPr lang="fr-FR" dirty="0"/>
          </a:p>
          <a:p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4153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9667AA-371A-B853-0BA4-D2166037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Sanction de l’indexation illicite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5BE4CD-CAB8-1D8E-D555-BC0045C3B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1000"/>
            <a:ext cx="8915400" cy="4260222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Sanction traditionnelle: nullité de la clause étendue au contrat si présente un caractère déterminant;</a:t>
            </a:r>
          </a:p>
          <a:p>
            <a:endParaRPr lang="fr-FR" dirty="0"/>
          </a:p>
          <a:p>
            <a:r>
              <a:rPr lang="fr-FR" dirty="0"/>
              <a:t> Mais L. 112-1 dispose que la clause est « </a:t>
            </a:r>
            <a:r>
              <a:rPr lang="fr-FR" i="1" dirty="0"/>
              <a:t>réputée non écrite »:</a:t>
            </a:r>
          </a:p>
          <a:p>
            <a:pPr lvl="1"/>
            <a:r>
              <a:rPr lang="fr-FR" dirty="0"/>
              <a:t>Eradication du contrat,</a:t>
            </a:r>
          </a:p>
          <a:p>
            <a:pPr lvl="1"/>
            <a:r>
              <a:rPr lang="fr-FR" dirty="0"/>
              <a:t>Contrat maintenu pour le surplus</a:t>
            </a:r>
          </a:p>
          <a:p>
            <a:pPr lvl="1"/>
            <a:r>
              <a:rPr lang="fr-FR" dirty="0"/>
              <a:t>Imprescriptibilité</a:t>
            </a:r>
          </a:p>
          <a:p>
            <a:endParaRPr lang="fr-FR" dirty="0"/>
          </a:p>
          <a:p>
            <a:r>
              <a:rPr lang="fr-FR" dirty="0"/>
              <a:t> Indivisibilité de la clause avec le reste de la stipulation: à suivre</a:t>
            </a:r>
          </a:p>
        </p:txBody>
      </p:sp>
    </p:spTree>
    <p:extLst>
      <p:ext uri="{BB962C8B-B14F-4D97-AF65-F5344CB8AC3E}">
        <p14:creationId xmlns:p14="http://schemas.microsoft.com/office/powerpoint/2010/main" val="2717262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2F919-5E68-5C72-F3F5-200FB834B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Merci de votre attention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C7A9CE-0F32-2505-01DE-4144960D07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pPr algn="ctr"/>
            <a:r>
              <a:rPr lang="fr-FR" b="1" i="1" dirty="0" err="1"/>
              <a:t>sarah.bros@dauphine.psl.eu</a:t>
            </a:r>
            <a:endParaRPr lang="fr-FR" b="1" i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014FDA-BB51-E534-0639-99A0DED560F2}"/>
              </a:ext>
            </a:extLst>
          </p:cNvPr>
          <p:cNvSpPr txBox="1"/>
          <p:nvPr/>
        </p:nvSpPr>
        <p:spPr>
          <a:xfrm>
            <a:off x="2415823" y="812800"/>
            <a:ext cx="5046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Ordre des Avocats au Barreau de Paris</a:t>
            </a:r>
          </a:p>
          <a:p>
            <a:r>
              <a:rPr lang="fr-FR" dirty="0"/>
              <a:t>Commission Immobilier</a:t>
            </a:r>
          </a:p>
          <a:p>
            <a:r>
              <a:rPr lang="fr-FR" dirty="0"/>
              <a:t>Sous-commission des baux commerciaux</a:t>
            </a:r>
          </a:p>
          <a:p>
            <a:r>
              <a:rPr lang="fr-FR" i="1" dirty="0"/>
              <a:t>Mardi 2 juillet 2024</a:t>
            </a:r>
          </a:p>
        </p:txBody>
      </p:sp>
    </p:spTree>
    <p:extLst>
      <p:ext uri="{BB962C8B-B14F-4D97-AF65-F5344CB8AC3E}">
        <p14:creationId xmlns:p14="http://schemas.microsoft.com/office/powerpoint/2010/main" val="2507827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2F919-5E68-5C72-F3F5-200FB834B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Merci de votre attention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C7A9CE-0F32-2505-01DE-4144960D07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pPr algn="ctr"/>
            <a:r>
              <a:rPr lang="fr-FR" b="1" i="1" dirty="0" err="1"/>
              <a:t>sarah.bros@dauphine.psl.eu</a:t>
            </a:r>
            <a:endParaRPr lang="fr-FR" b="1" i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014FDA-BB51-E534-0639-99A0DED560F2}"/>
              </a:ext>
            </a:extLst>
          </p:cNvPr>
          <p:cNvSpPr txBox="1"/>
          <p:nvPr/>
        </p:nvSpPr>
        <p:spPr>
          <a:xfrm>
            <a:off x="2415823" y="812800"/>
            <a:ext cx="5046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Ordre des Avocats au Barreau de Paris</a:t>
            </a:r>
          </a:p>
          <a:p>
            <a:r>
              <a:rPr lang="fr-FR" dirty="0"/>
              <a:t>Commission Immobilier</a:t>
            </a:r>
          </a:p>
          <a:p>
            <a:r>
              <a:rPr lang="fr-FR" dirty="0"/>
              <a:t>Sous-commission des baux commerciaux</a:t>
            </a:r>
          </a:p>
          <a:p>
            <a:r>
              <a:rPr lang="fr-FR" i="1" dirty="0"/>
              <a:t>Mardi 2 juillet 2024</a:t>
            </a:r>
          </a:p>
        </p:txBody>
      </p:sp>
    </p:spTree>
    <p:extLst>
      <p:ext uri="{BB962C8B-B14F-4D97-AF65-F5344CB8AC3E}">
        <p14:creationId xmlns:p14="http://schemas.microsoft.com/office/powerpoint/2010/main" val="289599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6576C-85E6-D7CC-3CA0-28FFD5AF2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280" y="488643"/>
            <a:ext cx="8911687" cy="1280890"/>
          </a:xfrm>
        </p:spPr>
        <p:txBody>
          <a:bodyPr/>
          <a:lstStyle/>
          <a:p>
            <a:r>
              <a:rPr lang="fr-FR" dirty="0"/>
              <a:t>Définition de la clause d’indexation	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8C76BA-08D7-8B2A-D618-C71ED56E1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Principe juridique du nominalisme monétaire : 1€ = 1€</a:t>
            </a:r>
          </a:p>
          <a:p>
            <a:pPr marL="0" indent="0">
              <a:buNone/>
            </a:pPr>
            <a:r>
              <a:rPr lang="fr-FR" dirty="0"/>
              <a:t>	Les fluctuations de la monnaie sont juridiquement indifférentes.</a:t>
            </a:r>
          </a:p>
          <a:p>
            <a:endParaRPr lang="fr-FR" dirty="0"/>
          </a:p>
          <a:p>
            <a:r>
              <a:rPr lang="fr-FR" dirty="0"/>
              <a:t>Ce principe peut être atténué par le mécanisme de l’indexation.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L’indexation est l’évolution du montant d’une somme d’argent en fonction de la variation d’un indice de référence fixé par la loi, le juge ou les parties.</a:t>
            </a:r>
          </a:p>
          <a:p>
            <a:endParaRPr lang="fr-FR" dirty="0"/>
          </a:p>
          <a:p>
            <a:r>
              <a:rPr lang="fr-FR" dirty="0"/>
              <a:t>La clause d’indexation (ou clause d’échelle mobile) est la stipulation </a:t>
            </a:r>
            <a:r>
              <a:rPr lang="fr-FR" u="sng" dirty="0"/>
              <a:t>contractuelle</a:t>
            </a:r>
            <a:r>
              <a:rPr lang="fr-FR" dirty="0"/>
              <a:t> par laquelle les parties à un </a:t>
            </a:r>
            <a:r>
              <a:rPr lang="fr-FR" u="sng" dirty="0"/>
              <a:t>contrat à exécution successive</a:t>
            </a:r>
            <a:r>
              <a:rPr lang="fr-FR" dirty="0"/>
              <a:t> acceptent l’évolution </a:t>
            </a:r>
            <a:r>
              <a:rPr lang="fr-FR" u="sng" dirty="0"/>
              <a:t>automatique</a:t>
            </a:r>
            <a:r>
              <a:rPr lang="fr-FR" dirty="0"/>
              <a:t> du loyer en fonction d’un indice qu’elles choisissent.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783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DA0E19-40D1-0164-4E23-A40CCFE9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Justifications de l’indexation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966D26-3E22-63BC-548B-7F186422C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fr-FR" dirty="0"/>
          </a:p>
          <a:p>
            <a:pPr lvl="1"/>
            <a:r>
              <a:rPr lang="fr-FR" dirty="0"/>
              <a:t>Justifications économiques:</a:t>
            </a:r>
          </a:p>
          <a:p>
            <a:pPr lvl="2"/>
            <a:r>
              <a:rPr lang="fr-FR" dirty="0"/>
              <a:t>Le nominalisme convient aux périodes de stabilité monétaire;</a:t>
            </a:r>
          </a:p>
          <a:p>
            <a:pPr lvl="2"/>
            <a:r>
              <a:rPr lang="fr-FR" dirty="0"/>
              <a:t>Le réalisme impose une évolution du prix en fonction de l’activité économique réelle afin que le loyer corresponde à une « valeur marchande » et non à une valeur nominale;</a:t>
            </a:r>
          </a:p>
          <a:p>
            <a:pPr lvl="2"/>
            <a:r>
              <a:rPr lang="fr-FR" dirty="0"/>
              <a:t>L’indexation sert à se prémunir contre la baisse de valeur de la monnaie en période d’inflation (l’inverse aussi mais ne correspond pas aux circonstances actuelles).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Justifications morales:</a:t>
            </a:r>
          </a:p>
          <a:p>
            <a:pPr lvl="2"/>
            <a:r>
              <a:rPr lang="fr-FR" dirty="0"/>
              <a:t>Equilibre des conventions</a:t>
            </a:r>
          </a:p>
          <a:p>
            <a:pPr lvl="2"/>
            <a:r>
              <a:rPr lang="fr-FR" dirty="0"/>
              <a:t>Sécurité des conventions</a:t>
            </a:r>
          </a:p>
          <a:p>
            <a:pPr lvl="2"/>
            <a:r>
              <a:rPr lang="fr-FR" dirty="0"/>
              <a:t>Confiance entre les contractants</a:t>
            </a:r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5759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1F6B6E-5C3A-CD33-6487-35A79D0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histoire tourmentée (1)</a:t>
            </a:r>
            <a:br>
              <a:rPr lang="fr-FR" dirty="0"/>
            </a:br>
            <a:r>
              <a:rPr lang="fr-FR" dirty="0"/>
              <a:t>L’incertitude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26026B-E555-612E-9359-B75FBD3E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Le temps des incertitudes dans les années 1950: 5 dévaluations entre 1948 et 1958</a:t>
            </a:r>
          </a:p>
          <a:p>
            <a:pPr lvl="1"/>
            <a:r>
              <a:rPr lang="fr-FR" dirty="0"/>
              <a:t>Conséquences directes : perte de valeur du patrimoine, perte de pouvoir d’achat.</a:t>
            </a:r>
          </a:p>
          <a:p>
            <a:pPr lvl="1"/>
            <a:r>
              <a:rPr lang="fr-FR" dirty="0"/>
              <a:t>Conséquences indirectes: inflation, augmentation des taux d’intérêt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Le principe du nominalisme monétaire inscrit dans l’article </a:t>
            </a:r>
            <a:r>
              <a:rPr lang="fr-FR" u="sng" dirty="0"/>
              <a:t>1895 </a:t>
            </a:r>
            <a:r>
              <a:rPr lang="fr-FR" dirty="0"/>
              <a:t>du Code civil à propos du </a:t>
            </a:r>
            <a:r>
              <a:rPr lang="fr-FR" u="sng" dirty="0"/>
              <a:t>prêt</a:t>
            </a:r>
            <a:r>
              <a:rPr lang="fr-FR" dirty="0"/>
              <a:t> s’oppose-t-il à la validité des clauses d’indexation ? Est-il d’ordre public?</a:t>
            </a:r>
          </a:p>
          <a:p>
            <a:endParaRPr lang="fr-FR" dirty="0"/>
          </a:p>
          <a:p>
            <a:pPr marL="0" indent="0" algn="just">
              <a:buNone/>
            </a:pPr>
            <a:r>
              <a:rPr lang="fr-FR" sz="1600" b="0" i="1" u="none" strike="noStrike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« L'obligation qui résulte d'un prêt en argent n'est toujours que de la somme énoncée au contrat.</a:t>
            </a:r>
          </a:p>
          <a:p>
            <a:pPr marL="0" indent="0" algn="just">
              <a:buNone/>
            </a:pPr>
            <a:r>
              <a:rPr lang="fr-FR" sz="1600" b="0" i="1" u="none" strike="noStrike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S'il y a eu augmentation ou diminution d'espèces avant l'époque du paiement, le débiteur doit rendre la somme (</a:t>
            </a:r>
            <a:r>
              <a:rPr lang="fr-FR" sz="1600" i="1" dirty="0">
                <a:solidFill>
                  <a:srgbClr val="000000"/>
                </a:solidFill>
                <a:cs typeface="Calibri" panose="020F0502020204030204" pitchFamily="34" charset="0"/>
              </a:rPr>
              <a:t>numérique) </a:t>
            </a:r>
            <a:r>
              <a:rPr lang="fr-FR" sz="1600" b="0" i="1" u="none" strike="noStrike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prêtée, et ne doit rendre que cette somme dans les espèces ayant cours au moment du paiement. »</a:t>
            </a:r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757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1F6B6E-5C3A-CD33-6487-35A79D0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histoire tourmentée (2)</a:t>
            </a:r>
            <a:br>
              <a:rPr lang="fr-FR" dirty="0"/>
            </a:br>
            <a:r>
              <a:rPr lang="fr-FR" dirty="0"/>
              <a:t>L’avènement jurisprudentiel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26026B-E555-612E-9359-B75FBD3EE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L’avènement: l’arrêt de la Cour de cassation, 1</a:t>
            </a:r>
            <a:r>
              <a:rPr lang="fr-FR" baseline="30000" dirty="0"/>
              <a:t>ère</a:t>
            </a:r>
            <a:r>
              <a:rPr lang="fr-FR" dirty="0"/>
              <a:t> section civile, du 27 juin 1957, n°57-01212</a:t>
            </a:r>
          </a:p>
          <a:p>
            <a:pPr lvl="1"/>
            <a:r>
              <a:rPr lang="fr-FR" dirty="0"/>
              <a:t>Prêt indexé sur le blé</a:t>
            </a:r>
          </a:p>
          <a:p>
            <a:pPr lvl="1"/>
            <a:r>
              <a:rPr lang="fr-FR" dirty="0"/>
              <a:t>Hausse du cours du blé</a:t>
            </a:r>
          </a:p>
          <a:p>
            <a:pPr lvl="1"/>
            <a:r>
              <a:rPr lang="fr-FR" dirty="0"/>
              <a:t>Emprunteur demande annulation de la clause, rejet CA</a:t>
            </a:r>
          </a:p>
          <a:p>
            <a:endParaRPr lang="fr-FR" dirty="0"/>
          </a:p>
          <a:p>
            <a:r>
              <a:rPr lang="fr-FR" dirty="0"/>
              <a:t>La Cour de cassation considère que l’article 1895 n’est pas d’ordre public et valide les clauses d’indexation</a:t>
            </a:r>
          </a:p>
          <a:p>
            <a:endParaRPr lang="fr-FR" dirty="0"/>
          </a:p>
          <a:p>
            <a:r>
              <a:rPr lang="fr-FR" dirty="0"/>
              <a:t>Portée générale: valable en tout matière. Le nominalisme monétaire n’est pas absolu.</a:t>
            </a:r>
          </a:p>
        </p:txBody>
      </p:sp>
    </p:spTree>
    <p:extLst>
      <p:ext uri="{BB962C8B-B14F-4D97-AF65-F5344CB8AC3E}">
        <p14:creationId xmlns:p14="http://schemas.microsoft.com/office/powerpoint/2010/main" val="3490610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1F6B6E-5C3A-CD33-6487-35A79D0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histoire tourmentée (3)</a:t>
            </a:r>
            <a:br>
              <a:rPr lang="fr-FR" dirty="0"/>
            </a:br>
            <a:r>
              <a:rPr lang="fr-FR" dirty="0"/>
              <a:t>La consécration légale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26026B-E555-612E-9359-B75FBD3EE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Les ordonnances du 30 décembre 1958 et 4 février 1959</a:t>
            </a:r>
          </a:p>
          <a:p>
            <a:pPr lvl="1"/>
            <a:r>
              <a:rPr lang="fr-FR" dirty="0"/>
              <a:t>Ne réalisent pas une interdiction complète de l’indexation</a:t>
            </a:r>
          </a:p>
          <a:p>
            <a:pPr lvl="1"/>
            <a:r>
              <a:rPr lang="fr-FR" dirty="0"/>
              <a:t>Masi la réglementent en vue d’en atténuer les effets nocifs (inflation) et d’en accentuer les effets positifs (confiance)</a:t>
            </a:r>
          </a:p>
          <a:p>
            <a:r>
              <a:rPr lang="fr-FR" dirty="0"/>
              <a:t>L’ordonnance de 1958 était excessive en ce qu’elle interdisait toute indexation conventionnelle fondée sur le niveau général des prix ou des salaires.</a:t>
            </a:r>
          </a:p>
          <a:p>
            <a:r>
              <a:rPr lang="fr-FR" dirty="0"/>
              <a:t>Modification en 1959:</a:t>
            </a:r>
          </a:p>
          <a:p>
            <a:pPr marL="0" indent="0">
              <a:buNone/>
            </a:pPr>
            <a:r>
              <a:rPr lang="fr-FR" dirty="0"/>
              <a:t>	« </a:t>
            </a:r>
            <a:r>
              <a:rPr lang="fr-FR" i="1" dirty="0"/>
              <a:t>…sont interdites les clauses prévoyant des indexations fondées sur le salaire minimum interprofessionnel garanti, sur le niveau général des prix ou des salaires, ou sur des biens, produits ou services </a:t>
            </a:r>
            <a:r>
              <a:rPr lang="fr-FR" i="1" u="sng" dirty="0"/>
              <a:t>n’ayant pas de relation directe avec l’objet du statut ou de la convention, ou avec l’activité de l’une des parties »</a:t>
            </a: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3062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1F6B6E-5C3A-CD33-6487-35A79D0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histoire tourmentée (4)</a:t>
            </a:r>
            <a:br>
              <a:rPr lang="fr-FR" dirty="0"/>
            </a:br>
            <a:r>
              <a:rPr lang="fr-FR" dirty="0"/>
              <a:t>L’affinement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26026B-E555-612E-9359-B75FBD3EE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La Loi du 9 juillet 1970 répute l’indice Insee du coût de la construction (ICC) « en relation directe » avec l’objet d’une convention relative à un immeuble bâti: </a:t>
            </a:r>
          </a:p>
          <a:p>
            <a:pPr lvl="1"/>
            <a:r>
              <a:rPr lang="fr-FR" dirty="0"/>
              <a:t>Présomption </a:t>
            </a:r>
            <a:r>
              <a:rPr lang="fr-FR" i="1" dirty="0"/>
              <a:t>« est réputé »</a:t>
            </a:r>
          </a:p>
          <a:p>
            <a:pPr lvl="1"/>
            <a:r>
              <a:rPr lang="fr-FR" dirty="0"/>
              <a:t>Applicable aux baux commerciaux</a:t>
            </a:r>
          </a:p>
          <a:p>
            <a:endParaRPr lang="fr-FR" dirty="0"/>
          </a:p>
          <a:p>
            <a:r>
              <a:rPr lang="fr-FR" dirty="0"/>
              <a:t>Textes devenus les articles L. 112-1 à 4 du CMF</a:t>
            </a:r>
          </a:p>
          <a:p>
            <a:r>
              <a:rPr lang="fr-FR" dirty="0"/>
              <a:t>Inapplicables à la révision triennale légale des articles L. 145-37 et s. </a:t>
            </a:r>
            <a:r>
              <a:rPr lang="fr-FR" dirty="0" err="1"/>
              <a:t>C.com</a:t>
            </a:r>
            <a:r>
              <a:rPr lang="fr-FR" dirty="0"/>
              <a:t>.</a:t>
            </a:r>
          </a:p>
          <a:p>
            <a:r>
              <a:rPr lang="fr-FR" u="sng" dirty="0"/>
              <a:t>mais</a:t>
            </a:r>
            <a:r>
              <a:rPr lang="fr-FR" dirty="0"/>
              <a:t> l’article L. 145-39, qui autorise à insérer une clause d’indexation, prévoit l’intervention du juge des loyers commerciaux chaque fois que « </a:t>
            </a:r>
            <a:r>
              <a:rPr lang="fr-FR" i="1" dirty="0"/>
              <a:t>par le jeu de cette clause, le loyer se trouve augmenté ou diminué de plus du quart </a:t>
            </a:r>
            <a:r>
              <a:rPr lang="fr-FR" dirty="0"/>
              <a:t>» par rapport au loyer précédent.</a:t>
            </a:r>
            <a:endParaRPr lang="fr-FR" u="sng" dirty="0"/>
          </a:p>
          <a:p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6814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DE8326-035F-9D84-A626-3160F09EF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indices ILC et ILAT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8A78DA-2D06-AED5-D6C3-993101D23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La loi du 4 août 2008 (dite de modernisation de l’économie) a créé l’indice des loyers commerciaux (ILC) auquel les contractants peuvent se référer dans leur contrat pour faire jouer l’indexation;</a:t>
            </a:r>
          </a:p>
          <a:p>
            <a:endParaRPr lang="fr-FR" dirty="0"/>
          </a:p>
          <a:p>
            <a:r>
              <a:rPr lang="fr-FR" dirty="0"/>
              <a:t>La loi du 17 mai 2011 (dite de simplification </a:t>
            </a:r>
            <a:r>
              <a:rPr lang="fr-FR" i="1" dirty="0"/>
              <a:t>sic </a:t>
            </a:r>
            <a:r>
              <a:rPr lang="fr-FR" dirty="0"/>
              <a:t>et d’amélioration de la qualité du droit) a créé l’indice trimestriel des loyers des activités tertiaires (ILAT);</a:t>
            </a:r>
          </a:p>
          <a:p>
            <a:endParaRPr lang="fr-FR" dirty="0"/>
          </a:p>
          <a:p>
            <a:r>
              <a:rPr lang="fr-FR" dirty="0"/>
              <a:t>La loi du 18 juin 2014 (relative à l’artisanat, au commerce et aux très petites entreprises) a supprimé le recours à l’indice du coût de la construction pour la fixation du loyer du bail renouvelé et pour sa révision. Mais l’ICC n’a pas été supprimé de l’article L. 112-2.</a:t>
            </a:r>
          </a:p>
        </p:txBody>
      </p:sp>
    </p:spTree>
    <p:extLst>
      <p:ext uri="{BB962C8B-B14F-4D97-AF65-F5344CB8AC3E}">
        <p14:creationId xmlns:p14="http://schemas.microsoft.com/office/powerpoint/2010/main" val="225676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F99C26-8B47-1358-A3CC-51ED357CC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Mesures d’urgence 2</a:t>
            </a:r>
            <a:r>
              <a:rPr lang="fr-FR" baseline="30000" dirty="0"/>
              <a:t>ème</a:t>
            </a:r>
            <a:r>
              <a:rPr lang="fr-FR" dirty="0"/>
              <a:t> trim. 2022, 2023 et 1</a:t>
            </a:r>
            <a:r>
              <a:rPr lang="fr-FR" baseline="30000" dirty="0"/>
              <a:t>er</a:t>
            </a:r>
            <a:r>
              <a:rPr lang="fr-FR" dirty="0"/>
              <a:t> trim. 2024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7ED996-C464-3020-F92C-09CD008F8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Loi n°2022-1158 du 16 août 2022 et Loi n°2023-508 du 7 juillet 2023:</a:t>
            </a:r>
          </a:p>
          <a:p>
            <a:r>
              <a:rPr lang="fr-FR" dirty="0"/>
              <a:t>La variation annuelle de l’ILC pour les PME est plafonnée à 3,5% entre le 2</a:t>
            </a:r>
            <a:r>
              <a:rPr lang="fr-FR" baseline="30000" dirty="0"/>
              <a:t>ème</a:t>
            </a:r>
            <a:r>
              <a:rPr lang="fr-FR" dirty="0"/>
              <a:t> trimestre 2022 et le premier trimestre 2024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Le plafonnement de la variation annuelle est définitivement acquis et la majoration ou la diminution de loyer consécutive à une révision postérieure ne peut prendre en compte la part de variation de l'indice des loyers commerciaux supérieure à 3,5 % sur cette même période.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4993214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'interdépendance des contrats SB" id="{CCC5ED30-A9B6-1C4A-81B2-18EE1AC0F421}" vid="{4A710451-86EC-3B47-B502-96AE571C14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Brin</Template>
  <TotalTime>1672</TotalTime>
  <Words>1716</Words>
  <Application>Microsoft Office PowerPoint</Application>
  <PresentationFormat>Grand écran</PresentationFormat>
  <Paragraphs>157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Brin</vt:lpstr>
      <vt:lpstr>Les clauses d’indexation </vt:lpstr>
      <vt:lpstr>Définition de la clause d’indexation  </vt:lpstr>
      <vt:lpstr>Justifications de l’indexation</vt:lpstr>
      <vt:lpstr>Une histoire tourmentée (1) L’incertitude</vt:lpstr>
      <vt:lpstr>Une histoire tourmentée (2) L’avènement jurisprudentiel</vt:lpstr>
      <vt:lpstr>Une histoire tourmentée (3) La consécration légale</vt:lpstr>
      <vt:lpstr>Une histoire tourmentée (4) L’affinement</vt:lpstr>
      <vt:lpstr>Les indices ILC et ILAT </vt:lpstr>
      <vt:lpstr>Mesures d’urgence 2ème trim. 2022, 2023 et 1er trim. 2024</vt:lpstr>
      <vt:lpstr>Evolution du mode de calcul de l’ILC </vt:lpstr>
      <vt:lpstr>La distinction</vt:lpstr>
      <vt:lpstr>Questions choisies</vt:lpstr>
      <vt:lpstr>Choix de l’index</vt:lpstr>
      <vt:lpstr>Réciprocité du jeu de l’indexation</vt:lpstr>
      <vt:lpstr>Les distorsions temporelles</vt:lpstr>
      <vt:lpstr>Clauses tunnel</vt:lpstr>
      <vt:lpstr>Sanction de l’indexation illicite</vt:lpstr>
      <vt:lpstr>Merci de votre attention </vt:lpstr>
      <vt:lpstr>Merci de votre attention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clauses d’indexation</dc:title>
  <dc:creator>SARAH BROS</dc:creator>
  <cp:lastModifiedBy>Valérie TEISSEIRE</cp:lastModifiedBy>
  <cp:revision>4</cp:revision>
  <cp:lastPrinted>2024-07-02T14:15:29Z</cp:lastPrinted>
  <dcterms:created xsi:type="dcterms:W3CDTF">2024-07-01T10:19:37Z</dcterms:created>
  <dcterms:modified xsi:type="dcterms:W3CDTF">2024-07-02T14:16:16Z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-2013703822</vt:i4>
  </property>
  <property fmtid="{D5CDD505-2E9C-101B-9397-08002B2CF9AE}" pid="3" name="_NewReviewCycle">
    <vt:lpwstr/>
  </property>
  <property fmtid="{D5CDD505-2E9C-101B-9397-08002B2CF9AE}" pid="4" name="_EmailSubject">
    <vt:lpwstr>Supports Sous-commission du 2 juillet 2024 en distanciel de 18 heures à 20 heures au Cabinet HB &amp; Associés </vt:lpwstr>
  </property>
  <property fmtid="{D5CDD505-2E9C-101B-9397-08002B2CF9AE}" pid="5" name="_AuthorEmail">
    <vt:lpwstr>v.teisseire@hb-associes.com</vt:lpwstr>
  </property>
  <property fmtid="{D5CDD505-2E9C-101B-9397-08002B2CF9AE}" pid="6" name="_AuthorEmailDisplayName">
    <vt:lpwstr>Valérie TEISSEIRE</vt:lpwstr>
  </property>
</Properties>
</file>