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65" r:id="rId3"/>
    <p:sldId id="257" r:id="rId4"/>
    <p:sldId id="268" r:id="rId5"/>
    <p:sldId id="269" r:id="rId6"/>
    <p:sldId id="264" r:id="rId7"/>
    <p:sldId id="266" r:id="rId8"/>
    <p:sldId id="267"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3" r:id="rId23"/>
    <p:sldId id="284" r:id="rId24"/>
    <p:sldId id="285" r:id="rId25"/>
    <p:sldId id="286" r:id="rId26"/>
    <p:sldId id="287" r:id="rId27"/>
    <p:sldId id="288" r:id="rId28"/>
    <p:sldId id="289" r:id="rId29"/>
    <p:sldId id="290" r:id="rId30"/>
    <p:sldId id="291" r:id="rId31"/>
    <p:sldId id="292" r:id="rId3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0A0FBE-021D-4901-8900-906C770CD05E}" type="datetimeFigureOut">
              <a:rPr lang="fr-FR" smtClean="0"/>
              <a:t>01/02/2018</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5AAF9A-BEA6-4E97-941C-C6725058DB8C}" type="slidenum">
              <a:rPr lang="fr-FR" smtClean="0"/>
              <a:t>‹N°›</a:t>
            </a:fld>
            <a:endParaRPr lang="fr-FR"/>
          </a:p>
        </p:txBody>
      </p:sp>
    </p:spTree>
    <p:extLst>
      <p:ext uri="{BB962C8B-B14F-4D97-AF65-F5344CB8AC3E}">
        <p14:creationId xmlns:p14="http://schemas.microsoft.com/office/powerpoint/2010/main" val="17798761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3122B099-7232-4424-9ADE-8D650036773D}" type="datetime1">
              <a:rPr lang="fr-FR" smtClean="0"/>
              <a:t>01/02/2018</a:t>
            </a:fld>
            <a:endParaRPr lang="fr-FR"/>
          </a:p>
        </p:txBody>
      </p:sp>
      <p:sp>
        <p:nvSpPr>
          <p:cNvPr id="5" name="Espace réservé du pied de page 4"/>
          <p:cNvSpPr>
            <a:spLocks noGrp="1"/>
          </p:cNvSpPr>
          <p:nvPr>
            <p:ph type="ftr" sz="quarter" idx="11"/>
          </p:nvPr>
        </p:nvSpPr>
        <p:spPr/>
        <p:txBody>
          <a:bodyPr/>
          <a:lstStyle/>
          <a:p>
            <a:r>
              <a:rPr lang="fr-FR" smtClean="0"/>
              <a:t>Thierry HIBLOT avocat</a:t>
            </a:r>
            <a:endParaRPr lang="fr-FR"/>
          </a:p>
        </p:txBody>
      </p:sp>
      <p:sp>
        <p:nvSpPr>
          <p:cNvPr id="6" name="Espace réservé du numéro de diapositive 5"/>
          <p:cNvSpPr>
            <a:spLocks noGrp="1"/>
          </p:cNvSpPr>
          <p:nvPr>
            <p:ph type="sldNum" sz="quarter" idx="12"/>
          </p:nvPr>
        </p:nvSpPr>
        <p:spPr/>
        <p:txBody>
          <a:bodyPr/>
          <a:lstStyle/>
          <a:p>
            <a:fld id="{0B93A16E-0EDE-4A5A-A55A-297C05F4EF00}" type="slidenum">
              <a:rPr lang="fr-FR" smtClean="0"/>
              <a:t>‹N°›</a:t>
            </a:fld>
            <a:endParaRPr lang="fr-FR"/>
          </a:p>
        </p:txBody>
      </p:sp>
    </p:spTree>
    <p:extLst>
      <p:ext uri="{BB962C8B-B14F-4D97-AF65-F5344CB8AC3E}">
        <p14:creationId xmlns:p14="http://schemas.microsoft.com/office/powerpoint/2010/main" val="2012718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21D3648-96D6-44CE-92C0-3F023697446C}" type="datetime1">
              <a:rPr lang="fr-FR" smtClean="0"/>
              <a:t>01/02/2018</a:t>
            </a:fld>
            <a:endParaRPr lang="fr-FR"/>
          </a:p>
        </p:txBody>
      </p:sp>
      <p:sp>
        <p:nvSpPr>
          <p:cNvPr id="5" name="Espace réservé du pied de page 4"/>
          <p:cNvSpPr>
            <a:spLocks noGrp="1"/>
          </p:cNvSpPr>
          <p:nvPr>
            <p:ph type="ftr" sz="quarter" idx="11"/>
          </p:nvPr>
        </p:nvSpPr>
        <p:spPr/>
        <p:txBody>
          <a:bodyPr/>
          <a:lstStyle/>
          <a:p>
            <a:r>
              <a:rPr lang="fr-FR" smtClean="0"/>
              <a:t>Thierry HIBLOT avocat</a:t>
            </a:r>
            <a:endParaRPr lang="fr-FR"/>
          </a:p>
        </p:txBody>
      </p:sp>
      <p:sp>
        <p:nvSpPr>
          <p:cNvPr id="6" name="Espace réservé du numéro de diapositive 5"/>
          <p:cNvSpPr>
            <a:spLocks noGrp="1"/>
          </p:cNvSpPr>
          <p:nvPr>
            <p:ph type="sldNum" sz="quarter" idx="12"/>
          </p:nvPr>
        </p:nvSpPr>
        <p:spPr/>
        <p:txBody>
          <a:bodyPr/>
          <a:lstStyle/>
          <a:p>
            <a:fld id="{0B93A16E-0EDE-4A5A-A55A-297C05F4EF00}" type="slidenum">
              <a:rPr lang="fr-FR" smtClean="0"/>
              <a:t>‹N°›</a:t>
            </a:fld>
            <a:endParaRPr lang="fr-FR"/>
          </a:p>
        </p:txBody>
      </p:sp>
    </p:spTree>
    <p:extLst>
      <p:ext uri="{BB962C8B-B14F-4D97-AF65-F5344CB8AC3E}">
        <p14:creationId xmlns:p14="http://schemas.microsoft.com/office/powerpoint/2010/main" val="1647344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3AFA2FD-F6FC-47AC-BFB3-01107D7AAB58}" type="datetime1">
              <a:rPr lang="fr-FR" smtClean="0"/>
              <a:t>01/02/2018</a:t>
            </a:fld>
            <a:endParaRPr lang="fr-FR"/>
          </a:p>
        </p:txBody>
      </p:sp>
      <p:sp>
        <p:nvSpPr>
          <p:cNvPr id="5" name="Espace réservé du pied de page 4"/>
          <p:cNvSpPr>
            <a:spLocks noGrp="1"/>
          </p:cNvSpPr>
          <p:nvPr>
            <p:ph type="ftr" sz="quarter" idx="11"/>
          </p:nvPr>
        </p:nvSpPr>
        <p:spPr/>
        <p:txBody>
          <a:bodyPr/>
          <a:lstStyle/>
          <a:p>
            <a:r>
              <a:rPr lang="fr-FR" smtClean="0"/>
              <a:t>Thierry HIBLOT avocat</a:t>
            </a:r>
            <a:endParaRPr lang="fr-FR"/>
          </a:p>
        </p:txBody>
      </p:sp>
      <p:sp>
        <p:nvSpPr>
          <p:cNvPr id="6" name="Espace réservé du numéro de diapositive 5"/>
          <p:cNvSpPr>
            <a:spLocks noGrp="1"/>
          </p:cNvSpPr>
          <p:nvPr>
            <p:ph type="sldNum" sz="quarter" idx="12"/>
          </p:nvPr>
        </p:nvSpPr>
        <p:spPr/>
        <p:txBody>
          <a:bodyPr/>
          <a:lstStyle/>
          <a:p>
            <a:fld id="{0B93A16E-0EDE-4A5A-A55A-297C05F4EF00}" type="slidenum">
              <a:rPr lang="fr-FR" smtClean="0"/>
              <a:t>‹N°›</a:t>
            </a:fld>
            <a:endParaRPr lang="fr-FR"/>
          </a:p>
        </p:txBody>
      </p:sp>
    </p:spTree>
    <p:extLst>
      <p:ext uri="{BB962C8B-B14F-4D97-AF65-F5344CB8AC3E}">
        <p14:creationId xmlns:p14="http://schemas.microsoft.com/office/powerpoint/2010/main" val="2642944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33CE1D3-75EF-4EC2-9897-C5FD5E527716}" type="datetime1">
              <a:rPr lang="fr-FR" smtClean="0"/>
              <a:t>01/02/2018</a:t>
            </a:fld>
            <a:endParaRPr lang="fr-FR"/>
          </a:p>
        </p:txBody>
      </p:sp>
      <p:sp>
        <p:nvSpPr>
          <p:cNvPr id="5" name="Espace réservé du pied de page 4"/>
          <p:cNvSpPr>
            <a:spLocks noGrp="1"/>
          </p:cNvSpPr>
          <p:nvPr>
            <p:ph type="ftr" sz="quarter" idx="11"/>
          </p:nvPr>
        </p:nvSpPr>
        <p:spPr/>
        <p:txBody>
          <a:bodyPr/>
          <a:lstStyle/>
          <a:p>
            <a:r>
              <a:rPr lang="fr-FR" smtClean="0"/>
              <a:t>Thierry HIBLOT avocat</a:t>
            </a:r>
            <a:endParaRPr lang="fr-FR"/>
          </a:p>
        </p:txBody>
      </p:sp>
      <p:sp>
        <p:nvSpPr>
          <p:cNvPr id="6" name="Espace réservé du numéro de diapositive 5"/>
          <p:cNvSpPr>
            <a:spLocks noGrp="1"/>
          </p:cNvSpPr>
          <p:nvPr>
            <p:ph type="sldNum" sz="quarter" idx="12"/>
          </p:nvPr>
        </p:nvSpPr>
        <p:spPr/>
        <p:txBody>
          <a:bodyPr/>
          <a:lstStyle/>
          <a:p>
            <a:fld id="{0B93A16E-0EDE-4A5A-A55A-297C05F4EF00}" type="slidenum">
              <a:rPr lang="fr-FR" smtClean="0"/>
              <a:t>‹N°›</a:t>
            </a:fld>
            <a:endParaRPr lang="fr-FR"/>
          </a:p>
        </p:txBody>
      </p:sp>
    </p:spTree>
    <p:extLst>
      <p:ext uri="{BB962C8B-B14F-4D97-AF65-F5344CB8AC3E}">
        <p14:creationId xmlns:p14="http://schemas.microsoft.com/office/powerpoint/2010/main" val="10129985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DD7200FA-B862-4DD2-B6A5-BD22E8A37E5C}" type="datetime1">
              <a:rPr lang="fr-FR" smtClean="0"/>
              <a:t>01/02/2018</a:t>
            </a:fld>
            <a:endParaRPr lang="fr-FR"/>
          </a:p>
        </p:txBody>
      </p:sp>
      <p:sp>
        <p:nvSpPr>
          <p:cNvPr id="5" name="Espace réservé du pied de page 4"/>
          <p:cNvSpPr>
            <a:spLocks noGrp="1"/>
          </p:cNvSpPr>
          <p:nvPr>
            <p:ph type="ftr" sz="quarter" idx="11"/>
          </p:nvPr>
        </p:nvSpPr>
        <p:spPr/>
        <p:txBody>
          <a:bodyPr/>
          <a:lstStyle/>
          <a:p>
            <a:r>
              <a:rPr lang="fr-FR" smtClean="0"/>
              <a:t>Thierry HIBLOT avocat</a:t>
            </a:r>
            <a:endParaRPr lang="fr-FR"/>
          </a:p>
        </p:txBody>
      </p:sp>
      <p:sp>
        <p:nvSpPr>
          <p:cNvPr id="6" name="Espace réservé du numéro de diapositive 5"/>
          <p:cNvSpPr>
            <a:spLocks noGrp="1"/>
          </p:cNvSpPr>
          <p:nvPr>
            <p:ph type="sldNum" sz="quarter" idx="12"/>
          </p:nvPr>
        </p:nvSpPr>
        <p:spPr/>
        <p:txBody>
          <a:bodyPr/>
          <a:lstStyle/>
          <a:p>
            <a:fld id="{0B93A16E-0EDE-4A5A-A55A-297C05F4EF00}" type="slidenum">
              <a:rPr lang="fr-FR" smtClean="0"/>
              <a:t>‹N°›</a:t>
            </a:fld>
            <a:endParaRPr lang="fr-FR"/>
          </a:p>
        </p:txBody>
      </p:sp>
    </p:spTree>
    <p:extLst>
      <p:ext uri="{BB962C8B-B14F-4D97-AF65-F5344CB8AC3E}">
        <p14:creationId xmlns:p14="http://schemas.microsoft.com/office/powerpoint/2010/main" val="1163968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08A2218-8783-43B0-9C94-79A10E11FD7C}" type="datetime1">
              <a:rPr lang="fr-FR" smtClean="0"/>
              <a:t>01/02/2018</a:t>
            </a:fld>
            <a:endParaRPr lang="fr-FR"/>
          </a:p>
        </p:txBody>
      </p:sp>
      <p:sp>
        <p:nvSpPr>
          <p:cNvPr id="6" name="Espace réservé du pied de page 5"/>
          <p:cNvSpPr>
            <a:spLocks noGrp="1"/>
          </p:cNvSpPr>
          <p:nvPr>
            <p:ph type="ftr" sz="quarter" idx="11"/>
          </p:nvPr>
        </p:nvSpPr>
        <p:spPr/>
        <p:txBody>
          <a:bodyPr/>
          <a:lstStyle/>
          <a:p>
            <a:r>
              <a:rPr lang="fr-FR" smtClean="0"/>
              <a:t>Thierry HIBLOT avocat</a:t>
            </a:r>
            <a:endParaRPr lang="fr-FR"/>
          </a:p>
        </p:txBody>
      </p:sp>
      <p:sp>
        <p:nvSpPr>
          <p:cNvPr id="7" name="Espace réservé du numéro de diapositive 6"/>
          <p:cNvSpPr>
            <a:spLocks noGrp="1"/>
          </p:cNvSpPr>
          <p:nvPr>
            <p:ph type="sldNum" sz="quarter" idx="12"/>
          </p:nvPr>
        </p:nvSpPr>
        <p:spPr/>
        <p:txBody>
          <a:bodyPr/>
          <a:lstStyle/>
          <a:p>
            <a:fld id="{0B93A16E-0EDE-4A5A-A55A-297C05F4EF00}" type="slidenum">
              <a:rPr lang="fr-FR" smtClean="0"/>
              <a:t>‹N°›</a:t>
            </a:fld>
            <a:endParaRPr lang="fr-FR"/>
          </a:p>
        </p:txBody>
      </p:sp>
    </p:spTree>
    <p:extLst>
      <p:ext uri="{BB962C8B-B14F-4D97-AF65-F5344CB8AC3E}">
        <p14:creationId xmlns:p14="http://schemas.microsoft.com/office/powerpoint/2010/main" val="3014252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8DFAB2EF-519F-4497-80F8-5B475BD5D51D}" type="datetime1">
              <a:rPr lang="fr-FR" smtClean="0"/>
              <a:t>01/02/2018</a:t>
            </a:fld>
            <a:endParaRPr lang="fr-FR"/>
          </a:p>
        </p:txBody>
      </p:sp>
      <p:sp>
        <p:nvSpPr>
          <p:cNvPr id="8" name="Espace réservé du pied de page 7"/>
          <p:cNvSpPr>
            <a:spLocks noGrp="1"/>
          </p:cNvSpPr>
          <p:nvPr>
            <p:ph type="ftr" sz="quarter" idx="11"/>
          </p:nvPr>
        </p:nvSpPr>
        <p:spPr/>
        <p:txBody>
          <a:bodyPr/>
          <a:lstStyle/>
          <a:p>
            <a:r>
              <a:rPr lang="fr-FR" smtClean="0"/>
              <a:t>Thierry HIBLOT avocat</a:t>
            </a:r>
            <a:endParaRPr lang="fr-FR"/>
          </a:p>
        </p:txBody>
      </p:sp>
      <p:sp>
        <p:nvSpPr>
          <p:cNvPr id="9" name="Espace réservé du numéro de diapositive 8"/>
          <p:cNvSpPr>
            <a:spLocks noGrp="1"/>
          </p:cNvSpPr>
          <p:nvPr>
            <p:ph type="sldNum" sz="quarter" idx="12"/>
          </p:nvPr>
        </p:nvSpPr>
        <p:spPr/>
        <p:txBody>
          <a:bodyPr/>
          <a:lstStyle/>
          <a:p>
            <a:fld id="{0B93A16E-0EDE-4A5A-A55A-297C05F4EF00}" type="slidenum">
              <a:rPr lang="fr-FR" smtClean="0"/>
              <a:t>‹N°›</a:t>
            </a:fld>
            <a:endParaRPr lang="fr-FR"/>
          </a:p>
        </p:txBody>
      </p:sp>
    </p:spTree>
    <p:extLst>
      <p:ext uri="{BB962C8B-B14F-4D97-AF65-F5344CB8AC3E}">
        <p14:creationId xmlns:p14="http://schemas.microsoft.com/office/powerpoint/2010/main" val="3391139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3653068E-B954-4E5F-9D11-2F5F5BE5FFCE}" type="datetime1">
              <a:rPr lang="fr-FR" smtClean="0"/>
              <a:t>01/02/2018</a:t>
            </a:fld>
            <a:endParaRPr lang="fr-FR"/>
          </a:p>
        </p:txBody>
      </p:sp>
      <p:sp>
        <p:nvSpPr>
          <p:cNvPr id="4" name="Espace réservé du pied de page 3"/>
          <p:cNvSpPr>
            <a:spLocks noGrp="1"/>
          </p:cNvSpPr>
          <p:nvPr>
            <p:ph type="ftr" sz="quarter" idx="11"/>
          </p:nvPr>
        </p:nvSpPr>
        <p:spPr/>
        <p:txBody>
          <a:bodyPr/>
          <a:lstStyle/>
          <a:p>
            <a:r>
              <a:rPr lang="fr-FR" smtClean="0"/>
              <a:t>Thierry HIBLOT avocat</a:t>
            </a:r>
            <a:endParaRPr lang="fr-FR"/>
          </a:p>
        </p:txBody>
      </p:sp>
      <p:sp>
        <p:nvSpPr>
          <p:cNvPr id="5" name="Espace réservé du numéro de diapositive 4"/>
          <p:cNvSpPr>
            <a:spLocks noGrp="1"/>
          </p:cNvSpPr>
          <p:nvPr>
            <p:ph type="sldNum" sz="quarter" idx="12"/>
          </p:nvPr>
        </p:nvSpPr>
        <p:spPr/>
        <p:txBody>
          <a:bodyPr/>
          <a:lstStyle/>
          <a:p>
            <a:fld id="{0B93A16E-0EDE-4A5A-A55A-297C05F4EF00}" type="slidenum">
              <a:rPr lang="fr-FR" smtClean="0"/>
              <a:t>‹N°›</a:t>
            </a:fld>
            <a:endParaRPr lang="fr-FR"/>
          </a:p>
        </p:txBody>
      </p:sp>
    </p:spTree>
    <p:extLst>
      <p:ext uri="{BB962C8B-B14F-4D97-AF65-F5344CB8AC3E}">
        <p14:creationId xmlns:p14="http://schemas.microsoft.com/office/powerpoint/2010/main" val="1646975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E9E7441-7827-4B56-A8B1-50FB1231972C}" type="datetime1">
              <a:rPr lang="fr-FR" smtClean="0"/>
              <a:t>01/02/2018</a:t>
            </a:fld>
            <a:endParaRPr lang="fr-FR"/>
          </a:p>
        </p:txBody>
      </p:sp>
      <p:sp>
        <p:nvSpPr>
          <p:cNvPr id="3" name="Espace réservé du pied de page 2"/>
          <p:cNvSpPr>
            <a:spLocks noGrp="1"/>
          </p:cNvSpPr>
          <p:nvPr>
            <p:ph type="ftr" sz="quarter" idx="11"/>
          </p:nvPr>
        </p:nvSpPr>
        <p:spPr/>
        <p:txBody>
          <a:bodyPr/>
          <a:lstStyle/>
          <a:p>
            <a:r>
              <a:rPr lang="fr-FR" smtClean="0"/>
              <a:t>Thierry HIBLOT avocat</a:t>
            </a:r>
            <a:endParaRPr lang="fr-FR"/>
          </a:p>
        </p:txBody>
      </p:sp>
      <p:sp>
        <p:nvSpPr>
          <p:cNvPr id="4" name="Espace réservé du numéro de diapositive 3"/>
          <p:cNvSpPr>
            <a:spLocks noGrp="1"/>
          </p:cNvSpPr>
          <p:nvPr>
            <p:ph type="sldNum" sz="quarter" idx="12"/>
          </p:nvPr>
        </p:nvSpPr>
        <p:spPr/>
        <p:txBody>
          <a:bodyPr/>
          <a:lstStyle/>
          <a:p>
            <a:fld id="{0B93A16E-0EDE-4A5A-A55A-297C05F4EF00}" type="slidenum">
              <a:rPr lang="fr-FR" smtClean="0"/>
              <a:t>‹N°›</a:t>
            </a:fld>
            <a:endParaRPr lang="fr-FR"/>
          </a:p>
        </p:txBody>
      </p:sp>
    </p:spTree>
    <p:extLst>
      <p:ext uri="{BB962C8B-B14F-4D97-AF65-F5344CB8AC3E}">
        <p14:creationId xmlns:p14="http://schemas.microsoft.com/office/powerpoint/2010/main" val="2761141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51EE7392-55E8-490B-A002-D99301FE4C3D}" type="datetime1">
              <a:rPr lang="fr-FR" smtClean="0"/>
              <a:t>01/02/2018</a:t>
            </a:fld>
            <a:endParaRPr lang="fr-FR"/>
          </a:p>
        </p:txBody>
      </p:sp>
      <p:sp>
        <p:nvSpPr>
          <p:cNvPr id="6" name="Espace réservé du pied de page 5"/>
          <p:cNvSpPr>
            <a:spLocks noGrp="1"/>
          </p:cNvSpPr>
          <p:nvPr>
            <p:ph type="ftr" sz="quarter" idx="11"/>
          </p:nvPr>
        </p:nvSpPr>
        <p:spPr/>
        <p:txBody>
          <a:bodyPr/>
          <a:lstStyle/>
          <a:p>
            <a:r>
              <a:rPr lang="fr-FR" smtClean="0"/>
              <a:t>Thierry HIBLOT avocat</a:t>
            </a:r>
            <a:endParaRPr lang="fr-FR"/>
          </a:p>
        </p:txBody>
      </p:sp>
      <p:sp>
        <p:nvSpPr>
          <p:cNvPr id="7" name="Espace réservé du numéro de diapositive 6"/>
          <p:cNvSpPr>
            <a:spLocks noGrp="1"/>
          </p:cNvSpPr>
          <p:nvPr>
            <p:ph type="sldNum" sz="quarter" idx="12"/>
          </p:nvPr>
        </p:nvSpPr>
        <p:spPr/>
        <p:txBody>
          <a:bodyPr/>
          <a:lstStyle/>
          <a:p>
            <a:fld id="{0B93A16E-0EDE-4A5A-A55A-297C05F4EF00}" type="slidenum">
              <a:rPr lang="fr-FR" smtClean="0"/>
              <a:t>‹N°›</a:t>
            </a:fld>
            <a:endParaRPr lang="fr-FR"/>
          </a:p>
        </p:txBody>
      </p:sp>
    </p:spTree>
    <p:extLst>
      <p:ext uri="{BB962C8B-B14F-4D97-AF65-F5344CB8AC3E}">
        <p14:creationId xmlns:p14="http://schemas.microsoft.com/office/powerpoint/2010/main" val="2804243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52F05EB0-5122-4B86-B051-98BA2E6CEF47}" type="datetime1">
              <a:rPr lang="fr-FR" smtClean="0"/>
              <a:t>01/02/2018</a:t>
            </a:fld>
            <a:endParaRPr lang="fr-FR"/>
          </a:p>
        </p:txBody>
      </p:sp>
      <p:sp>
        <p:nvSpPr>
          <p:cNvPr id="6" name="Espace réservé du pied de page 5"/>
          <p:cNvSpPr>
            <a:spLocks noGrp="1"/>
          </p:cNvSpPr>
          <p:nvPr>
            <p:ph type="ftr" sz="quarter" idx="11"/>
          </p:nvPr>
        </p:nvSpPr>
        <p:spPr/>
        <p:txBody>
          <a:bodyPr/>
          <a:lstStyle/>
          <a:p>
            <a:r>
              <a:rPr lang="fr-FR" smtClean="0"/>
              <a:t>Thierry HIBLOT avocat</a:t>
            </a:r>
            <a:endParaRPr lang="fr-FR"/>
          </a:p>
        </p:txBody>
      </p:sp>
      <p:sp>
        <p:nvSpPr>
          <p:cNvPr id="7" name="Espace réservé du numéro de diapositive 6"/>
          <p:cNvSpPr>
            <a:spLocks noGrp="1"/>
          </p:cNvSpPr>
          <p:nvPr>
            <p:ph type="sldNum" sz="quarter" idx="12"/>
          </p:nvPr>
        </p:nvSpPr>
        <p:spPr/>
        <p:txBody>
          <a:bodyPr/>
          <a:lstStyle/>
          <a:p>
            <a:fld id="{0B93A16E-0EDE-4A5A-A55A-297C05F4EF00}" type="slidenum">
              <a:rPr lang="fr-FR" smtClean="0"/>
              <a:t>‹N°›</a:t>
            </a:fld>
            <a:endParaRPr lang="fr-FR"/>
          </a:p>
        </p:txBody>
      </p:sp>
    </p:spTree>
    <p:extLst>
      <p:ext uri="{BB962C8B-B14F-4D97-AF65-F5344CB8AC3E}">
        <p14:creationId xmlns:p14="http://schemas.microsoft.com/office/powerpoint/2010/main" val="546869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5F6978-FAB3-46F9-A567-36E4846988EA}" type="datetime1">
              <a:rPr lang="fr-FR" smtClean="0"/>
              <a:t>01/02/2018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Thierry HIBLOT avocat</a:t>
            </a: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93A16E-0EDE-4A5A-A55A-297C05F4EF00}" type="slidenum">
              <a:rPr lang="fr-FR" smtClean="0"/>
              <a:t>‹N°›</a:t>
            </a:fld>
            <a:endParaRPr lang="fr-FR"/>
          </a:p>
        </p:txBody>
      </p:sp>
    </p:spTree>
    <p:extLst>
      <p:ext uri="{BB962C8B-B14F-4D97-AF65-F5344CB8AC3E}">
        <p14:creationId xmlns:p14="http://schemas.microsoft.com/office/powerpoint/2010/main" val="21864422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eur-lex.europa.eu/LexUriServ/LexUriServ.do?uri=OJ:L:2009:300:0072:01:FR:HTML" TargetMode="External"/><Relationship Id="rId2" Type="http://schemas.openxmlformats.org/officeDocument/2006/relationships/hyperlink" Target="http://eur-lex.europa.eu/LexUriServ/LexUriServ.do?uri=OJ:L:2009:300:0051:01:FR:HTML" TargetMode="External"/><Relationship Id="rId1" Type="http://schemas.openxmlformats.org/officeDocument/2006/relationships/slideLayout" Target="../slideLayouts/slideLayout2.xml"/><Relationship Id="rId4" Type="http://schemas.openxmlformats.org/officeDocument/2006/relationships/hyperlink" Target="http://eur-lex.europa.eu/LexUriServ/LexUriServ.do?uri=OJ:L:2009:300:0088:01:FR: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ihk.de/"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www.legifrance.gouv.fr/affichTexte.do?cidTexte=JORFTEXT000025056693" TargetMode="External"/><Relationship Id="rId3" Type="http://schemas.openxmlformats.org/officeDocument/2006/relationships/hyperlink" Target="http://www.legifrance.gouv.fr/affichTexte.do?cidTexte=JORFTEXT000025056947" TargetMode="External"/><Relationship Id="rId7" Type="http://schemas.openxmlformats.org/officeDocument/2006/relationships/hyperlink" Target="http://www.legifrance.gouv.fr/affichTexte.do?cidTexte=JORFTEXT000025056662" TargetMode="External"/><Relationship Id="rId2" Type="http://schemas.openxmlformats.org/officeDocument/2006/relationships/hyperlink" Target="http://www.legifrance.gouv.fr/affichTexte.do?cidTexte=JORFTEXT000025056470" TargetMode="External"/><Relationship Id="rId1" Type="http://schemas.openxmlformats.org/officeDocument/2006/relationships/slideLayout" Target="../slideLayouts/slideLayout2.xml"/><Relationship Id="rId6" Type="http://schemas.openxmlformats.org/officeDocument/2006/relationships/hyperlink" Target="http://www.legifrance.gouv.fr/affichTexte.do?cidTexte=JORFTEXT000025056821" TargetMode="External"/><Relationship Id="rId5" Type="http://schemas.openxmlformats.org/officeDocument/2006/relationships/hyperlink" Target="http://www.legifrance.gouv.fr/affichTexte.do?cidTexte=JORFTEXT000025056863" TargetMode="External"/><Relationship Id="rId10" Type="http://schemas.openxmlformats.org/officeDocument/2006/relationships/hyperlink" Target="http://www.legifrance.gouv.fr/affichTexte.do?cidTexte=JORFTEXT000025056743" TargetMode="External"/><Relationship Id="rId4" Type="http://schemas.openxmlformats.org/officeDocument/2006/relationships/hyperlink" Target="http://www.legifrance.gouv.fr/affichTexte.do?cidTexte=JORFTEXT000025056889" TargetMode="External"/><Relationship Id="rId9" Type="http://schemas.openxmlformats.org/officeDocument/2006/relationships/hyperlink" Target="http://www.legifrance.gouv.fr/affichTexte.do?cidTexte=JORFTEXT000025056711"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a:t>Droit des transports</a:t>
            </a:r>
            <a:br>
              <a:rPr lang="fr-FR" dirty="0"/>
            </a:br>
            <a:r>
              <a:rPr lang="fr-FR" dirty="0"/>
              <a:t>spécificités françaises et allemandes</a:t>
            </a:r>
          </a:p>
        </p:txBody>
      </p:sp>
      <p:sp>
        <p:nvSpPr>
          <p:cNvPr id="3" name="Sous-titre 2"/>
          <p:cNvSpPr>
            <a:spLocks noGrp="1"/>
          </p:cNvSpPr>
          <p:nvPr>
            <p:ph type="subTitle" idx="1"/>
          </p:nvPr>
        </p:nvSpPr>
        <p:spPr/>
        <p:txBody>
          <a:bodyPr>
            <a:normAutofit fontScale="55000" lnSpcReduction="20000"/>
          </a:bodyPr>
          <a:lstStyle/>
          <a:p>
            <a:pPr hangingPunct="0"/>
            <a:r>
              <a:rPr lang="fr-FR" b="1" dirty="0" smtClean="0"/>
              <a:t>                   Thierry </a:t>
            </a:r>
            <a:r>
              <a:rPr lang="fr-FR" b="1" dirty="0"/>
              <a:t>HIBLOT</a:t>
            </a:r>
          </a:p>
          <a:p>
            <a:pPr hangingPunct="0"/>
            <a:r>
              <a:rPr lang="fr-FR" b="1" dirty="0"/>
              <a:t>	</a:t>
            </a:r>
            <a:r>
              <a:rPr lang="fr-FR" b="1" dirty="0" smtClean="0"/>
              <a:t>Avocat </a:t>
            </a:r>
            <a:r>
              <a:rPr lang="fr-FR" b="1" dirty="0"/>
              <a:t>au Barreau de PARIS - </a:t>
            </a:r>
          </a:p>
          <a:p>
            <a:pPr hangingPunct="0"/>
            <a:r>
              <a:rPr lang="fr-FR" b="1" dirty="0"/>
              <a:t>	</a:t>
            </a:r>
            <a:r>
              <a:rPr lang="fr-FR" b="1" dirty="0" smtClean="0"/>
              <a:t>22 </a:t>
            </a:r>
            <a:r>
              <a:rPr lang="fr-FR" b="1" dirty="0"/>
              <a:t>avenue de l Observatoire 75014  PARIS</a:t>
            </a:r>
          </a:p>
          <a:p>
            <a:pPr hangingPunct="0"/>
            <a:r>
              <a:rPr lang="fr-FR" b="1" dirty="0"/>
              <a:t>		Tél : 09.72 30 82 98 - Fax : 01 43 37 61 25</a:t>
            </a:r>
          </a:p>
          <a:p>
            <a:pPr hangingPunct="0"/>
            <a:r>
              <a:rPr lang="fr-FR" b="1" dirty="0"/>
              <a:t> </a:t>
            </a:r>
          </a:p>
          <a:p>
            <a:pPr hangingPunct="0"/>
            <a:r>
              <a:rPr lang="fr-FR" b="1" dirty="0"/>
              <a:t>                             thierry@hiblotavocat.com</a:t>
            </a:r>
          </a:p>
          <a:p>
            <a:endParaRPr lang="fr-FR" dirty="0"/>
          </a:p>
        </p:txBody>
      </p:sp>
      <p:sp>
        <p:nvSpPr>
          <p:cNvPr id="4" name="Espace réservé du pied de page 3"/>
          <p:cNvSpPr>
            <a:spLocks noGrp="1"/>
          </p:cNvSpPr>
          <p:nvPr>
            <p:ph type="ftr" sz="quarter" idx="11"/>
          </p:nvPr>
        </p:nvSpPr>
        <p:spPr/>
        <p:txBody>
          <a:bodyPr/>
          <a:lstStyle/>
          <a:p>
            <a:r>
              <a:rPr lang="fr-FR" smtClean="0"/>
              <a:t>Thierry HIBLOT avocat</a:t>
            </a:r>
            <a:endParaRPr lang="fr-FR"/>
          </a:p>
        </p:txBody>
      </p:sp>
      <p:sp>
        <p:nvSpPr>
          <p:cNvPr id="5" name="Espace réservé du numéro de diapositive 4"/>
          <p:cNvSpPr>
            <a:spLocks noGrp="1"/>
          </p:cNvSpPr>
          <p:nvPr>
            <p:ph type="sldNum" sz="quarter" idx="12"/>
          </p:nvPr>
        </p:nvSpPr>
        <p:spPr/>
        <p:txBody>
          <a:bodyPr/>
          <a:lstStyle/>
          <a:p>
            <a:fld id="{0B93A16E-0EDE-4A5A-A55A-297C05F4EF00}" type="slidenum">
              <a:rPr lang="fr-FR" smtClean="0"/>
              <a:t>1</a:t>
            </a:fld>
            <a:endParaRPr lang="fr-FR"/>
          </a:p>
        </p:txBody>
      </p:sp>
    </p:spTree>
    <p:extLst>
      <p:ext uri="{BB962C8B-B14F-4D97-AF65-F5344CB8AC3E}">
        <p14:creationId xmlns:p14="http://schemas.microsoft.com/office/powerpoint/2010/main" val="12410655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100" dirty="0" smtClean="0"/>
              <a:t/>
            </a:r>
            <a:br>
              <a:rPr lang="fr-FR" sz="3100" dirty="0" smtClean="0"/>
            </a:br>
            <a:r>
              <a:rPr lang="fr-FR" sz="3100" dirty="0" smtClean="0"/>
              <a:t>Un </a:t>
            </a:r>
            <a:r>
              <a:rPr lang="fr-FR" sz="3100" dirty="0"/>
              <a:t>accès à la profession réglementée en France comme en Allemagne</a:t>
            </a:r>
            <a:r>
              <a:rPr lang="fr-FR" dirty="0"/>
              <a:t/>
            </a:r>
            <a:br>
              <a:rPr lang="fr-FR" dirty="0"/>
            </a:br>
            <a:endParaRPr lang="fr-FR" dirty="0"/>
          </a:p>
        </p:txBody>
      </p:sp>
      <p:sp>
        <p:nvSpPr>
          <p:cNvPr id="3" name="Espace réservé du contenu 2"/>
          <p:cNvSpPr>
            <a:spLocks noGrp="1"/>
          </p:cNvSpPr>
          <p:nvPr>
            <p:ph idx="1"/>
          </p:nvPr>
        </p:nvSpPr>
        <p:spPr/>
        <p:txBody>
          <a:bodyPr/>
          <a:lstStyle/>
          <a:p>
            <a:endParaRPr lang="fr-FR" sz="2400" dirty="0" smtClean="0"/>
          </a:p>
          <a:p>
            <a:r>
              <a:rPr lang="fr-FR" sz="2400" dirty="0"/>
              <a:t>de trois règlements européens du 21 octobre 2009 sur l'accès à la profession r</a:t>
            </a:r>
            <a:r>
              <a:rPr lang="fr-FR" sz="2400" dirty="0">
                <a:hlinkClick r:id="rId2"/>
              </a:rPr>
              <a:t>èglement communautaire (n°1071/2009)</a:t>
            </a:r>
            <a:r>
              <a:rPr lang="fr-FR" sz="2400" dirty="0"/>
              <a:t>, l'accès au marché du transport de marchandises </a:t>
            </a:r>
            <a:r>
              <a:rPr lang="fr-FR" sz="2400" dirty="0">
                <a:hlinkClick r:id="rId3"/>
              </a:rPr>
              <a:t>règlement (n°1072/2009)</a:t>
            </a:r>
            <a:r>
              <a:rPr lang="fr-FR" sz="2400" dirty="0"/>
              <a:t> et l'accès au marché du transport de personnes </a:t>
            </a:r>
            <a:r>
              <a:rPr lang="fr-FR" sz="2400" dirty="0">
                <a:hlinkClick r:id="rId4"/>
              </a:rPr>
              <a:t>règlement (n°1073/2009)</a:t>
            </a:r>
            <a:endParaRPr lang="fr-FR" sz="2400" dirty="0"/>
          </a:p>
          <a:p>
            <a:endParaRPr lang="fr-FR" dirty="0"/>
          </a:p>
        </p:txBody>
      </p:sp>
      <p:sp>
        <p:nvSpPr>
          <p:cNvPr id="4" name="Espace réservé du pied de page 3"/>
          <p:cNvSpPr>
            <a:spLocks noGrp="1"/>
          </p:cNvSpPr>
          <p:nvPr>
            <p:ph type="ftr" sz="quarter" idx="11"/>
          </p:nvPr>
        </p:nvSpPr>
        <p:spPr/>
        <p:txBody>
          <a:bodyPr/>
          <a:lstStyle/>
          <a:p>
            <a:r>
              <a:rPr lang="fr-FR" smtClean="0"/>
              <a:t>Thierry HIBLOT avocat</a:t>
            </a:r>
            <a:endParaRPr lang="fr-FR"/>
          </a:p>
        </p:txBody>
      </p:sp>
      <p:sp>
        <p:nvSpPr>
          <p:cNvPr id="5" name="Espace réservé du numéro de diapositive 4"/>
          <p:cNvSpPr>
            <a:spLocks noGrp="1"/>
          </p:cNvSpPr>
          <p:nvPr>
            <p:ph type="sldNum" sz="quarter" idx="12"/>
          </p:nvPr>
        </p:nvSpPr>
        <p:spPr/>
        <p:txBody>
          <a:bodyPr/>
          <a:lstStyle/>
          <a:p>
            <a:fld id="{0B93A16E-0EDE-4A5A-A55A-297C05F4EF00}" type="slidenum">
              <a:rPr lang="fr-FR" smtClean="0"/>
              <a:t>10</a:t>
            </a:fld>
            <a:endParaRPr lang="fr-FR"/>
          </a:p>
        </p:txBody>
      </p:sp>
    </p:spTree>
    <p:extLst>
      <p:ext uri="{BB962C8B-B14F-4D97-AF65-F5344CB8AC3E}">
        <p14:creationId xmlns:p14="http://schemas.microsoft.com/office/powerpoint/2010/main" val="14787545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principales règles d'accès</a:t>
            </a:r>
          </a:p>
        </p:txBody>
      </p:sp>
      <p:sp>
        <p:nvSpPr>
          <p:cNvPr id="3" name="Espace réservé du contenu 2"/>
          <p:cNvSpPr>
            <a:spLocks noGrp="1"/>
          </p:cNvSpPr>
          <p:nvPr>
            <p:ph idx="1"/>
          </p:nvPr>
        </p:nvSpPr>
        <p:spPr/>
        <p:txBody>
          <a:bodyPr>
            <a:normAutofit/>
          </a:bodyPr>
          <a:lstStyle/>
          <a:p>
            <a:r>
              <a:rPr lang="fr-FR" dirty="0"/>
              <a:t>Les personnes désirant accéder à la profession de transporteur routier doivent depuis le 1er janvier 2012 satisfaire à quatre conditions :</a:t>
            </a:r>
          </a:p>
          <a:p>
            <a:pPr lvl="0"/>
            <a:r>
              <a:rPr lang="fr-FR" dirty="0"/>
              <a:t>l'honorabilité professionnelle</a:t>
            </a:r>
          </a:p>
          <a:p>
            <a:pPr lvl="0"/>
            <a:r>
              <a:rPr lang="fr-FR" dirty="0"/>
              <a:t>la  capacité financière      </a:t>
            </a:r>
            <a:r>
              <a:rPr lang="fr-FR" dirty="0" smtClean="0"/>
              <a:t> </a:t>
            </a:r>
            <a:endParaRPr lang="fr-FR" dirty="0"/>
          </a:p>
          <a:p>
            <a:pPr lvl="0"/>
            <a:r>
              <a:rPr lang="fr-FR" dirty="0"/>
              <a:t>la  capacité professionnelle.</a:t>
            </a:r>
          </a:p>
          <a:p>
            <a:r>
              <a:rPr lang="fr-FR" dirty="0"/>
              <a:t>L’obligation d'établissement </a:t>
            </a:r>
          </a:p>
        </p:txBody>
      </p:sp>
      <p:sp>
        <p:nvSpPr>
          <p:cNvPr id="4" name="Espace réservé du pied de page 3"/>
          <p:cNvSpPr>
            <a:spLocks noGrp="1"/>
          </p:cNvSpPr>
          <p:nvPr>
            <p:ph type="ftr" sz="quarter" idx="11"/>
          </p:nvPr>
        </p:nvSpPr>
        <p:spPr/>
        <p:txBody>
          <a:bodyPr/>
          <a:lstStyle/>
          <a:p>
            <a:r>
              <a:rPr lang="fr-FR" smtClean="0"/>
              <a:t>Thierry HIBLOT avocat</a:t>
            </a:r>
            <a:endParaRPr lang="fr-FR"/>
          </a:p>
        </p:txBody>
      </p:sp>
      <p:sp>
        <p:nvSpPr>
          <p:cNvPr id="5" name="Espace réservé du numéro de diapositive 4"/>
          <p:cNvSpPr>
            <a:spLocks noGrp="1"/>
          </p:cNvSpPr>
          <p:nvPr>
            <p:ph type="sldNum" sz="quarter" idx="12"/>
          </p:nvPr>
        </p:nvSpPr>
        <p:spPr/>
        <p:txBody>
          <a:bodyPr/>
          <a:lstStyle/>
          <a:p>
            <a:fld id="{0B93A16E-0EDE-4A5A-A55A-297C05F4EF00}" type="slidenum">
              <a:rPr lang="fr-FR" smtClean="0"/>
              <a:t>11</a:t>
            </a:fld>
            <a:endParaRPr lang="fr-FR"/>
          </a:p>
        </p:txBody>
      </p:sp>
    </p:spTree>
    <p:extLst>
      <p:ext uri="{BB962C8B-B14F-4D97-AF65-F5344CB8AC3E}">
        <p14:creationId xmlns:p14="http://schemas.microsoft.com/office/powerpoint/2010/main" val="35936845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
            </a:r>
            <a:br>
              <a:rPr lang="fr-FR" dirty="0"/>
            </a:br>
            <a:r>
              <a:rPr lang="fr-FR" sz="3100" dirty="0"/>
              <a:t>En France </a:t>
            </a:r>
            <a:r>
              <a:rPr lang="fr-FR" dirty="0"/>
              <a:t/>
            </a:r>
            <a:br>
              <a:rPr lang="fr-FR" dirty="0"/>
            </a:br>
            <a:endParaRPr lang="fr-FR" dirty="0"/>
          </a:p>
        </p:txBody>
      </p:sp>
      <p:sp>
        <p:nvSpPr>
          <p:cNvPr id="3" name="Espace réservé du contenu 2"/>
          <p:cNvSpPr>
            <a:spLocks noGrp="1"/>
          </p:cNvSpPr>
          <p:nvPr>
            <p:ph idx="1"/>
          </p:nvPr>
        </p:nvSpPr>
        <p:spPr/>
        <p:txBody>
          <a:bodyPr/>
          <a:lstStyle/>
          <a:p>
            <a:endParaRPr lang="fr-FR" sz="2400" b="1" dirty="0" smtClean="0"/>
          </a:p>
          <a:p>
            <a:r>
              <a:rPr lang="fr-FR" sz="2400" dirty="0" smtClean="0"/>
              <a:t>le </a:t>
            </a:r>
            <a:r>
              <a:rPr lang="fr-FR" sz="2400" dirty="0"/>
              <a:t>Décret n° 2011-2045 du 28 décembre 2011 portant diverses dispositions relatives à l'accès à la profession de transporteur routier et à l'accès au marché du transport routier</a:t>
            </a:r>
          </a:p>
          <a:p>
            <a:r>
              <a:rPr lang="fr-FR" sz="2400" dirty="0"/>
              <a:t>C'est le Préfet qui est chargé de délivrer aux entreprises qui satisfont à ces quatre conditions une autorisation d'exercer</a:t>
            </a:r>
          </a:p>
        </p:txBody>
      </p:sp>
      <p:sp>
        <p:nvSpPr>
          <p:cNvPr id="4" name="Espace réservé du pied de page 3"/>
          <p:cNvSpPr>
            <a:spLocks noGrp="1"/>
          </p:cNvSpPr>
          <p:nvPr>
            <p:ph type="ftr" sz="quarter" idx="11"/>
          </p:nvPr>
        </p:nvSpPr>
        <p:spPr/>
        <p:txBody>
          <a:bodyPr/>
          <a:lstStyle/>
          <a:p>
            <a:r>
              <a:rPr lang="fr-FR" smtClean="0"/>
              <a:t>Thierry HIBLOT avocat</a:t>
            </a:r>
            <a:endParaRPr lang="fr-FR"/>
          </a:p>
        </p:txBody>
      </p:sp>
      <p:sp>
        <p:nvSpPr>
          <p:cNvPr id="5" name="Espace réservé du numéro de diapositive 4"/>
          <p:cNvSpPr>
            <a:spLocks noGrp="1"/>
          </p:cNvSpPr>
          <p:nvPr>
            <p:ph type="sldNum" sz="quarter" idx="12"/>
          </p:nvPr>
        </p:nvSpPr>
        <p:spPr/>
        <p:txBody>
          <a:bodyPr/>
          <a:lstStyle/>
          <a:p>
            <a:fld id="{0B93A16E-0EDE-4A5A-A55A-297C05F4EF00}" type="slidenum">
              <a:rPr lang="fr-FR" smtClean="0"/>
              <a:t>12</a:t>
            </a:fld>
            <a:endParaRPr lang="fr-FR"/>
          </a:p>
        </p:txBody>
      </p:sp>
    </p:spTree>
    <p:extLst>
      <p:ext uri="{BB962C8B-B14F-4D97-AF65-F5344CB8AC3E}">
        <p14:creationId xmlns:p14="http://schemas.microsoft.com/office/powerpoint/2010/main" val="17897088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En Allemagne</a:t>
            </a:r>
            <a:endParaRPr lang="fr-FR" dirty="0"/>
          </a:p>
        </p:txBody>
      </p:sp>
      <p:sp>
        <p:nvSpPr>
          <p:cNvPr id="3" name="Espace réservé du contenu 2"/>
          <p:cNvSpPr>
            <a:spLocks noGrp="1"/>
          </p:cNvSpPr>
          <p:nvPr>
            <p:ph idx="1"/>
          </p:nvPr>
        </p:nvSpPr>
        <p:spPr/>
        <p:txBody>
          <a:bodyPr/>
          <a:lstStyle/>
          <a:p>
            <a:endParaRPr lang="fr-FR" dirty="0" smtClean="0"/>
          </a:p>
          <a:p>
            <a:r>
              <a:rPr lang="fr-FR" sz="2400" dirty="0" err="1" smtClean="0"/>
              <a:t>Güterkraftverkehrsgesetz</a:t>
            </a:r>
            <a:r>
              <a:rPr lang="fr-FR" sz="2400" dirty="0" smtClean="0"/>
              <a:t> </a:t>
            </a:r>
            <a:r>
              <a:rPr lang="fr-FR" sz="2400" dirty="0" err="1"/>
              <a:t>vom</a:t>
            </a:r>
            <a:r>
              <a:rPr lang="fr-FR" sz="2400" dirty="0"/>
              <a:t> 22. Juni 1998 (</a:t>
            </a:r>
            <a:r>
              <a:rPr lang="fr-FR" sz="2400" dirty="0" err="1"/>
              <a:t>BGBl</a:t>
            </a:r>
            <a:r>
              <a:rPr lang="fr-FR" sz="2400" dirty="0"/>
              <a:t>. I S. 1485), modifiée par la loi du 16. Mai 2017 (</a:t>
            </a:r>
            <a:r>
              <a:rPr lang="fr-FR" sz="2400" dirty="0" err="1"/>
              <a:t>BGBl</a:t>
            </a:r>
            <a:r>
              <a:rPr lang="fr-FR" sz="2400" dirty="0"/>
              <a:t>. I S. 1214) </a:t>
            </a:r>
            <a:endParaRPr lang="fr-FR" sz="2400" dirty="0" smtClean="0"/>
          </a:p>
          <a:p>
            <a:r>
              <a:rPr lang="fr-FR" sz="2400" dirty="0"/>
              <a:t>L’attestation de capacité professionnelle est du ressort des Chambres de Commerce (</a:t>
            </a:r>
            <a:r>
              <a:rPr lang="fr-FR" sz="2400" dirty="0">
                <a:hlinkClick r:id="rId2"/>
              </a:rPr>
              <a:t>www.ihk.de</a:t>
            </a:r>
            <a:r>
              <a:rPr lang="fr-FR" sz="2400" dirty="0"/>
              <a:t>)</a:t>
            </a:r>
          </a:p>
          <a:p>
            <a:endParaRPr lang="fr-FR" dirty="0"/>
          </a:p>
        </p:txBody>
      </p:sp>
      <p:sp>
        <p:nvSpPr>
          <p:cNvPr id="4" name="Espace réservé du pied de page 3"/>
          <p:cNvSpPr>
            <a:spLocks noGrp="1"/>
          </p:cNvSpPr>
          <p:nvPr>
            <p:ph type="ftr" sz="quarter" idx="11"/>
          </p:nvPr>
        </p:nvSpPr>
        <p:spPr/>
        <p:txBody>
          <a:bodyPr/>
          <a:lstStyle/>
          <a:p>
            <a:r>
              <a:rPr lang="fr-FR" smtClean="0"/>
              <a:t>Thierry HIBLOT avocat</a:t>
            </a:r>
            <a:endParaRPr lang="fr-FR"/>
          </a:p>
        </p:txBody>
      </p:sp>
      <p:sp>
        <p:nvSpPr>
          <p:cNvPr id="5" name="Espace réservé du numéro de diapositive 4"/>
          <p:cNvSpPr>
            <a:spLocks noGrp="1"/>
          </p:cNvSpPr>
          <p:nvPr>
            <p:ph type="sldNum" sz="quarter" idx="12"/>
          </p:nvPr>
        </p:nvSpPr>
        <p:spPr/>
        <p:txBody>
          <a:bodyPr/>
          <a:lstStyle/>
          <a:p>
            <a:fld id="{0B93A16E-0EDE-4A5A-A55A-297C05F4EF00}" type="slidenum">
              <a:rPr lang="fr-FR" smtClean="0"/>
              <a:t>13</a:t>
            </a:fld>
            <a:endParaRPr lang="fr-FR"/>
          </a:p>
        </p:txBody>
      </p:sp>
    </p:spTree>
    <p:extLst>
      <p:ext uri="{BB962C8B-B14F-4D97-AF65-F5344CB8AC3E}">
        <p14:creationId xmlns:p14="http://schemas.microsoft.com/office/powerpoint/2010/main" val="1372563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dirty="0"/>
              <a:t>Un droit national français très réglementaire</a:t>
            </a:r>
          </a:p>
        </p:txBody>
      </p:sp>
      <p:sp>
        <p:nvSpPr>
          <p:cNvPr id="3" name="Espace réservé du contenu 2"/>
          <p:cNvSpPr>
            <a:spLocks noGrp="1"/>
          </p:cNvSpPr>
          <p:nvPr>
            <p:ph idx="1"/>
          </p:nvPr>
        </p:nvSpPr>
        <p:spPr/>
        <p:txBody>
          <a:bodyPr>
            <a:normAutofit fontScale="47500" lnSpcReduction="20000"/>
          </a:bodyPr>
          <a:lstStyle/>
          <a:p>
            <a:r>
              <a:rPr lang="fr-FR" b="1" dirty="0"/>
              <a:t>Du côté français il convient de citer aussi</a:t>
            </a:r>
            <a:endParaRPr lang="fr-FR" dirty="0"/>
          </a:p>
          <a:p>
            <a:pPr lvl="0"/>
            <a:r>
              <a:rPr lang="fr-FR" b="1" u="sng" dirty="0">
                <a:hlinkClick r:id="rId2"/>
              </a:rPr>
              <a:t>Décret (n°2011-2045)</a:t>
            </a:r>
            <a:r>
              <a:rPr lang="fr-FR" b="1" dirty="0"/>
              <a:t> portant diverses dispositions relatives à l'accès à la profession de transporteur routier et à l'accès au marché du transport routier ;</a:t>
            </a:r>
            <a:endParaRPr lang="fr-FR" dirty="0"/>
          </a:p>
          <a:p>
            <a:pPr lvl="0"/>
            <a:r>
              <a:rPr lang="fr-FR" b="1" u="sng" dirty="0">
                <a:hlinkClick r:id="rId3"/>
              </a:rPr>
              <a:t>Arrêté</a:t>
            </a:r>
            <a:r>
              <a:rPr lang="fr-FR" b="1" dirty="0"/>
              <a:t> du 28 décembre 2011 relatif aux gestionnaires de transport dans les entreprises de transport routier ;</a:t>
            </a:r>
            <a:endParaRPr lang="fr-FR" dirty="0"/>
          </a:p>
          <a:p>
            <a:pPr lvl="0"/>
            <a:r>
              <a:rPr lang="fr-FR" b="1" u="sng" dirty="0">
                <a:hlinkClick r:id="rId4"/>
              </a:rPr>
              <a:t>Arrêté</a:t>
            </a:r>
            <a:r>
              <a:rPr lang="fr-FR" b="1" dirty="0"/>
              <a:t> du 28 décembre 2011 relatif aux titres administratifs et aux documents de contrôle pour l'exercice des activités de transport public routier de personnes ;</a:t>
            </a:r>
            <a:endParaRPr lang="fr-FR" dirty="0"/>
          </a:p>
          <a:p>
            <a:pPr lvl="0"/>
            <a:r>
              <a:rPr lang="fr-FR" b="1" u="sng" dirty="0">
                <a:hlinkClick r:id="rId5"/>
              </a:rPr>
              <a:t>Arrêté</a:t>
            </a:r>
            <a:r>
              <a:rPr lang="fr-FR" b="1" dirty="0"/>
              <a:t> du 28 décembre 2011 relatif à l'exigence d'établissement applicable aux entreprises de transport routier ;</a:t>
            </a:r>
            <a:endParaRPr lang="fr-FR" dirty="0"/>
          </a:p>
          <a:p>
            <a:pPr lvl="0"/>
            <a:r>
              <a:rPr lang="fr-FR" b="1" u="sng" dirty="0">
                <a:hlinkClick r:id="rId6"/>
              </a:rPr>
              <a:t>Arrêté</a:t>
            </a:r>
            <a:r>
              <a:rPr lang="fr-FR" b="1" dirty="0"/>
              <a:t> du 28 décembre 2011 relatif aux sanctions administratives applicables aux entreprises de transport routier et à l'honorabilité professionnelle dans le secteur du transport routier ;</a:t>
            </a:r>
            <a:endParaRPr lang="fr-FR" dirty="0"/>
          </a:p>
          <a:p>
            <a:pPr lvl="0"/>
            <a:r>
              <a:rPr lang="fr-FR" b="1" u="sng" dirty="0">
                <a:hlinkClick r:id="rId7"/>
              </a:rPr>
              <a:t>Arrêté</a:t>
            </a:r>
            <a:r>
              <a:rPr lang="fr-FR" b="1" dirty="0"/>
              <a:t> du 28 décembre 2011 modifiant l'arrêté du 16 novembre 1999 relatif aux titres administratifs de transport qui doivent être détenus par les entreprises effectuant en France un transport routier de marchandises ;</a:t>
            </a:r>
            <a:endParaRPr lang="fr-FR" dirty="0"/>
          </a:p>
          <a:p>
            <a:pPr lvl="0"/>
            <a:r>
              <a:rPr lang="fr-FR" b="1" u="sng" dirty="0">
                <a:hlinkClick r:id="rId8"/>
              </a:rPr>
              <a:t>Arrêté</a:t>
            </a:r>
            <a:r>
              <a:rPr lang="fr-FR" b="1" dirty="0"/>
              <a:t> du 28 décembre 2011 modifiant l'arrêté du 11 mars 2003 relatif à l'attestation de conducteur ressortissant d'un Etat tiers instauré par le règlement du Parlement européen et du Conseil du 1er mars 2002 ;</a:t>
            </a:r>
            <a:endParaRPr lang="fr-FR" dirty="0"/>
          </a:p>
          <a:p>
            <a:pPr lvl="0"/>
            <a:r>
              <a:rPr lang="fr-FR" b="1" u="sng" dirty="0">
                <a:hlinkClick r:id="rId9"/>
              </a:rPr>
              <a:t>Arrêté</a:t>
            </a:r>
            <a:r>
              <a:rPr lang="fr-FR" b="1" dirty="0"/>
              <a:t> du 28 décembre 2011 relatif à l'autorisation d'exercer la profession de transporteur public routier et aux modalités de la demande d'autorisation par les entreprises ;</a:t>
            </a:r>
            <a:endParaRPr lang="fr-FR" dirty="0"/>
          </a:p>
          <a:p>
            <a:pPr lvl="0"/>
            <a:r>
              <a:rPr lang="fr-FR" b="1" u="sng" dirty="0">
                <a:hlinkClick r:id="rId10"/>
              </a:rPr>
              <a:t>Arrêté</a:t>
            </a:r>
            <a:r>
              <a:rPr lang="fr-FR" b="1" dirty="0"/>
              <a:t> du 28 décembre 2011 relatif à la délivrance des attestations de capacité professionnelle</a:t>
            </a:r>
            <a:r>
              <a:rPr lang="fr-FR" dirty="0"/>
              <a:t> permettant l'exercice de la profession de transporteur public routier.</a:t>
            </a:r>
          </a:p>
          <a:p>
            <a:endParaRPr lang="fr-FR" dirty="0"/>
          </a:p>
        </p:txBody>
      </p:sp>
      <p:sp>
        <p:nvSpPr>
          <p:cNvPr id="4" name="Espace réservé du pied de page 3"/>
          <p:cNvSpPr>
            <a:spLocks noGrp="1"/>
          </p:cNvSpPr>
          <p:nvPr>
            <p:ph type="ftr" sz="quarter" idx="11"/>
          </p:nvPr>
        </p:nvSpPr>
        <p:spPr/>
        <p:txBody>
          <a:bodyPr/>
          <a:lstStyle/>
          <a:p>
            <a:r>
              <a:rPr lang="fr-FR" smtClean="0"/>
              <a:t>Thierry HIBLOT avocat</a:t>
            </a:r>
            <a:endParaRPr lang="fr-FR"/>
          </a:p>
        </p:txBody>
      </p:sp>
      <p:sp>
        <p:nvSpPr>
          <p:cNvPr id="5" name="Espace réservé du numéro de diapositive 4"/>
          <p:cNvSpPr>
            <a:spLocks noGrp="1"/>
          </p:cNvSpPr>
          <p:nvPr>
            <p:ph type="sldNum" sz="quarter" idx="12"/>
          </p:nvPr>
        </p:nvSpPr>
        <p:spPr/>
        <p:txBody>
          <a:bodyPr/>
          <a:lstStyle/>
          <a:p>
            <a:fld id="{0B93A16E-0EDE-4A5A-A55A-297C05F4EF00}" type="slidenum">
              <a:rPr lang="fr-FR" smtClean="0"/>
              <a:t>14</a:t>
            </a:fld>
            <a:endParaRPr lang="fr-FR"/>
          </a:p>
        </p:txBody>
      </p:sp>
    </p:spTree>
    <p:extLst>
      <p:ext uri="{BB962C8B-B14F-4D97-AF65-F5344CB8AC3E}">
        <p14:creationId xmlns:p14="http://schemas.microsoft.com/office/powerpoint/2010/main" val="1988825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a:t>Un droit national allemand plus législatif</a:t>
            </a:r>
          </a:p>
        </p:txBody>
      </p:sp>
      <p:sp>
        <p:nvSpPr>
          <p:cNvPr id="3" name="Espace réservé du contenu 2"/>
          <p:cNvSpPr>
            <a:spLocks noGrp="1"/>
          </p:cNvSpPr>
          <p:nvPr>
            <p:ph idx="1"/>
          </p:nvPr>
        </p:nvSpPr>
        <p:spPr/>
        <p:txBody>
          <a:bodyPr>
            <a:normAutofit fontScale="70000" lnSpcReduction="20000"/>
          </a:bodyPr>
          <a:lstStyle/>
          <a:p>
            <a:endParaRPr lang="fr-FR" dirty="0" smtClean="0"/>
          </a:p>
          <a:p>
            <a:pPr lvl="0"/>
            <a:r>
              <a:rPr lang="fr-FR" dirty="0" err="1"/>
              <a:t>Erlaubnisverordnung</a:t>
            </a:r>
            <a:r>
              <a:rPr lang="fr-FR" dirty="0"/>
              <a:t> </a:t>
            </a:r>
            <a:r>
              <a:rPr lang="fr-FR" dirty="0" err="1"/>
              <a:t>für</a:t>
            </a:r>
            <a:r>
              <a:rPr lang="fr-FR" dirty="0"/>
              <a:t> den </a:t>
            </a:r>
            <a:r>
              <a:rPr lang="fr-FR" dirty="0" err="1"/>
              <a:t>Güterkraftverkehr</a:t>
            </a:r>
            <a:endParaRPr lang="fr-FR" dirty="0"/>
          </a:p>
          <a:p>
            <a:r>
              <a:rPr lang="fr-FR" dirty="0" err="1"/>
              <a:t>vom</a:t>
            </a:r>
            <a:r>
              <a:rPr lang="fr-FR" dirty="0"/>
              <a:t> 22. </a:t>
            </a:r>
            <a:r>
              <a:rPr lang="fr-FR" dirty="0" err="1"/>
              <a:t>Dezember</a:t>
            </a:r>
            <a:r>
              <a:rPr lang="fr-FR" dirty="0"/>
              <a:t> 1998 (</a:t>
            </a:r>
            <a:r>
              <a:rPr lang="fr-FR" dirty="0" err="1"/>
              <a:t>BGBl</a:t>
            </a:r>
            <a:r>
              <a:rPr lang="fr-FR" dirty="0"/>
              <a:t> I S. 3971)</a:t>
            </a:r>
          </a:p>
          <a:p>
            <a:r>
              <a:rPr lang="fr-FR" dirty="0"/>
              <a:t> </a:t>
            </a:r>
          </a:p>
          <a:p>
            <a:pPr lvl="0"/>
            <a:r>
              <a:rPr lang="fr-FR" dirty="0" err="1"/>
              <a:t>Verordnung</a:t>
            </a:r>
            <a:r>
              <a:rPr lang="fr-FR" dirty="0"/>
              <a:t> </a:t>
            </a:r>
            <a:r>
              <a:rPr lang="fr-FR" dirty="0" err="1"/>
              <a:t>über</a:t>
            </a:r>
            <a:r>
              <a:rPr lang="fr-FR" dirty="0"/>
              <a:t> den </a:t>
            </a:r>
            <a:r>
              <a:rPr lang="fr-FR" dirty="0" err="1"/>
              <a:t>grenzüberschreitenden</a:t>
            </a:r>
            <a:r>
              <a:rPr lang="fr-FR" dirty="0"/>
              <a:t> </a:t>
            </a:r>
            <a:r>
              <a:rPr lang="fr-FR" dirty="0" err="1"/>
              <a:t>Güterkraftverkehr</a:t>
            </a:r>
            <a:r>
              <a:rPr lang="fr-FR" dirty="0"/>
              <a:t> </a:t>
            </a:r>
            <a:r>
              <a:rPr lang="fr-FR" dirty="0" err="1"/>
              <a:t>und</a:t>
            </a:r>
            <a:r>
              <a:rPr lang="fr-FR" dirty="0"/>
              <a:t> den </a:t>
            </a:r>
            <a:r>
              <a:rPr lang="fr-FR" dirty="0" err="1"/>
              <a:t>Kabotageverkehr</a:t>
            </a:r>
            <a:r>
              <a:rPr lang="fr-FR" dirty="0"/>
              <a:t> </a:t>
            </a:r>
            <a:r>
              <a:rPr lang="fr-FR" dirty="0" err="1"/>
              <a:t>vom</a:t>
            </a:r>
            <a:r>
              <a:rPr lang="fr-FR" dirty="0"/>
              <a:t> 28. </a:t>
            </a:r>
            <a:r>
              <a:rPr lang="fr-FR" dirty="0" err="1"/>
              <a:t>Dezember</a:t>
            </a:r>
            <a:r>
              <a:rPr lang="fr-FR" dirty="0"/>
              <a:t> 2011 (</a:t>
            </a:r>
            <a:r>
              <a:rPr lang="fr-FR" dirty="0" err="1"/>
              <a:t>BGBl</a:t>
            </a:r>
            <a:r>
              <a:rPr lang="fr-FR" dirty="0"/>
              <a:t>. 2012 I S. 42), die </a:t>
            </a:r>
            <a:r>
              <a:rPr lang="fr-FR" dirty="0" err="1"/>
              <a:t>zuletzt</a:t>
            </a:r>
            <a:r>
              <a:rPr lang="fr-FR" dirty="0"/>
              <a:t> </a:t>
            </a:r>
            <a:r>
              <a:rPr lang="fr-FR" dirty="0" err="1"/>
              <a:t>durch</a:t>
            </a:r>
            <a:r>
              <a:rPr lang="fr-FR" dirty="0"/>
              <a:t> </a:t>
            </a:r>
            <a:r>
              <a:rPr lang="fr-FR" dirty="0" err="1"/>
              <a:t>Artikel</a:t>
            </a:r>
            <a:r>
              <a:rPr lang="fr-FR" dirty="0"/>
              <a:t> 4 der </a:t>
            </a:r>
            <a:r>
              <a:rPr lang="fr-FR" dirty="0" err="1"/>
              <a:t>Verordnung</a:t>
            </a:r>
            <a:r>
              <a:rPr lang="fr-FR" dirty="0"/>
              <a:t> </a:t>
            </a:r>
            <a:r>
              <a:rPr lang="fr-FR" dirty="0" err="1"/>
              <a:t>vom</a:t>
            </a:r>
            <a:r>
              <a:rPr lang="fr-FR" dirty="0"/>
              <a:t> 19. </a:t>
            </a:r>
            <a:r>
              <a:rPr lang="fr-FR" dirty="0" err="1"/>
              <a:t>Dezember</a:t>
            </a:r>
            <a:r>
              <a:rPr lang="fr-FR" dirty="0"/>
              <a:t> 2016 (</a:t>
            </a:r>
            <a:r>
              <a:rPr lang="fr-FR" dirty="0" err="1"/>
              <a:t>BGBl</a:t>
            </a:r>
            <a:r>
              <a:rPr lang="fr-FR" dirty="0"/>
              <a:t>. I S. 2920) </a:t>
            </a:r>
            <a:r>
              <a:rPr lang="fr-FR" dirty="0" err="1"/>
              <a:t>geändert</a:t>
            </a:r>
            <a:r>
              <a:rPr lang="fr-FR" dirty="0"/>
              <a:t> </a:t>
            </a:r>
            <a:r>
              <a:rPr lang="fr-FR" dirty="0" err="1"/>
              <a:t>worden</a:t>
            </a:r>
            <a:r>
              <a:rPr lang="fr-FR" dirty="0"/>
              <a:t> </a:t>
            </a:r>
            <a:r>
              <a:rPr lang="fr-FR" dirty="0" err="1"/>
              <a:t>ist</a:t>
            </a:r>
            <a:endParaRPr lang="fr-FR" dirty="0"/>
          </a:p>
          <a:p>
            <a:r>
              <a:rPr lang="fr-FR" dirty="0"/>
              <a:t> </a:t>
            </a:r>
          </a:p>
          <a:p>
            <a:pPr lvl="0"/>
            <a:r>
              <a:rPr lang="fr-FR" dirty="0" err="1"/>
              <a:t>Kostenverordnung</a:t>
            </a:r>
            <a:r>
              <a:rPr lang="fr-FR" dirty="0"/>
              <a:t> </a:t>
            </a:r>
            <a:r>
              <a:rPr lang="fr-FR" dirty="0" err="1"/>
              <a:t>für</a:t>
            </a:r>
            <a:r>
              <a:rPr lang="fr-FR" dirty="0"/>
              <a:t> den </a:t>
            </a:r>
            <a:r>
              <a:rPr lang="fr-FR" dirty="0" err="1"/>
              <a:t>Güterkraftverkehr</a:t>
            </a:r>
            <a:r>
              <a:rPr lang="fr-FR" dirty="0"/>
              <a:t> </a:t>
            </a:r>
            <a:r>
              <a:rPr lang="fr-FR" dirty="0" err="1"/>
              <a:t>vom</a:t>
            </a:r>
            <a:r>
              <a:rPr lang="fr-FR" dirty="0"/>
              <a:t> 22. </a:t>
            </a:r>
            <a:r>
              <a:rPr lang="fr-FR" dirty="0" err="1"/>
              <a:t>Dezember</a:t>
            </a:r>
            <a:r>
              <a:rPr lang="fr-FR" dirty="0"/>
              <a:t> 1998 (</a:t>
            </a:r>
            <a:r>
              <a:rPr lang="fr-FR" dirty="0" err="1"/>
              <a:t>BGBl</a:t>
            </a:r>
            <a:r>
              <a:rPr lang="fr-FR" dirty="0"/>
              <a:t>. I S. 3982), die </a:t>
            </a:r>
            <a:r>
              <a:rPr lang="fr-FR" dirty="0" err="1"/>
              <a:t>zuletzt</a:t>
            </a:r>
            <a:r>
              <a:rPr lang="fr-FR" dirty="0"/>
              <a:t> </a:t>
            </a:r>
            <a:r>
              <a:rPr lang="fr-FR" dirty="0" err="1"/>
              <a:t>durch</a:t>
            </a:r>
            <a:r>
              <a:rPr lang="fr-FR" dirty="0"/>
              <a:t> </a:t>
            </a:r>
            <a:r>
              <a:rPr lang="fr-FR" dirty="0" err="1"/>
              <a:t>Artikel</a:t>
            </a:r>
            <a:r>
              <a:rPr lang="fr-FR" dirty="0"/>
              <a:t> 3a der </a:t>
            </a:r>
            <a:r>
              <a:rPr lang="fr-FR" dirty="0" err="1"/>
              <a:t>Verordnung</a:t>
            </a:r>
            <a:r>
              <a:rPr lang="fr-FR" dirty="0"/>
              <a:t> </a:t>
            </a:r>
            <a:r>
              <a:rPr lang="fr-FR" dirty="0" err="1"/>
              <a:t>vom</a:t>
            </a:r>
            <a:r>
              <a:rPr lang="fr-FR" dirty="0"/>
              <a:t> 8. </a:t>
            </a:r>
            <a:r>
              <a:rPr lang="fr-FR" dirty="0" err="1"/>
              <a:t>Oktober</a:t>
            </a:r>
            <a:r>
              <a:rPr lang="fr-FR" dirty="0"/>
              <a:t> 2013 (</a:t>
            </a:r>
            <a:r>
              <a:rPr lang="fr-FR" dirty="0" err="1"/>
              <a:t>BGBl</a:t>
            </a:r>
            <a:r>
              <a:rPr lang="fr-FR" dirty="0"/>
              <a:t>. I S. 3772) </a:t>
            </a:r>
            <a:r>
              <a:rPr lang="fr-FR" dirty="0" err="1"/>
              <a:t>geändert</a:t>
            </a:r>
            <a:r>
              <a:rPr lang="fr-FR" dirty="0"/>
              <a:t> </a:t>
            </a:r>
          </a:p>
          <a:p>
            <a:r>
              <a:rPr lang="fr-FR" dirty="0"/>
              <a:t> </a:t>
            </a:r>
          </a:p>
          <a:p>
            <a:endParaRPr lang="fr-FR" dirty="0"/>
          </a:p>
        </p:txBody>
      </p:sp>
      <p:sp>
        <p:nvSpPr>
          <p:cNvPr id="4" name="Espace réservé du pied de page 3"/>
          <p:cNvSpPr>
            <a:spLocks noGrp="1"/>
          </p:cNvSpPr>
          <p:nvPr>
            <p:ph type="ftr" sz="quarter" idx="11"/>
          </p:nvPr>
        </p:nvSpPr>
        <p:spPr/>
        <p:txBody>
          <a:bodyPr/>
          <a:lstStyle/>
          <a:p>
            <a:r>
              <a:rPr lang="fr-FR" smtClean="0"/>
              <a:t>Thierry HIBLOT avocat</a:t>
            </a:r>
            <a:endParaRPr lang="fr-FR"/>
          </a:p>
        </p:txBody>
      </p:sp>
      <p:sp>
        <p:nvSpPr>
          <p:cNvPr id="5" name="Espace réservé du numéro de diapositive 4"/>
          <p:cNvSpPr>
            <a:spLocks noGrp="1"/>
          </p:cNvSpPr>
          <p:nvPr>
            <p:ph type="sldNum" sz="quarter" idx="12"/>
          </p:nvPr>
        </p:nvSpPr>
        <p:spPr/>
        <p:txBody>
          <a:bodyPr/>
          <a:lstStyle/>
          <a:p>
            <a:fld id="{0B93A16E-0EDE-4A5A-A55A-297C05F4EF00}" type="slidenum">
              <a:rPr lang="fr-FR" smtClean="0"/>
              <a:t>15</a:t>
            </a:fld>
            <a:endParaRPr lang="fr-FR"/>
          </a:p>
        </p:txBody>
      </p:sp>
    </p:spTree>
    <p:extLst>
      <p:ext uri="{BB962C8B-B14F-4D97-AF65-F5344CB8AC3E}">
        <p14:creationId xmlns:p14="http://schemas.microsoft.com/office/powerpoint/2010/main" val="8196949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6592" y="332656"/>
            <a:ext cx="9900592" cy="998984"/>
          </a:xfrm>
        </p:spPr>
        <p:txBody>
          <a:bodyPr>
            <a:normAutofit/>
          </a:bodyPr>
          <a:lstStyle/>
          <a:p>
            <a:r>
              <a:rPr lang="fr-FR" sz="2400" b="1" dirty="0" smtClean="0"/>
              <a:t>        </a:t>
            </a:r>
            <a:r>
              <a:rPr lang="fr-FR" sz="2400" dirty="0" smtClean="0"/>
              <a:t>Un droit </a:t>
            </a:r>
            <a:r>
              <a:rPr lang="fr-FR" sz="2400" dirty="0"/>
              <a:t>national allemand des transports mieux harmonisé à l’international </a:t>
            </a:r>
          </a:p>
        </p:txBody>
      </p:sp>
      <p:sp>
        <p:nvSpPr>
          <p:cNvPr id="3" name="Espace réservé du contenu 2"/>
          <p:cNvSpPr>
            <a:spLocks noGrp="1"/>
          </p:cNvSpPr>
          <p:nvPr>
            <p:ph idx="1"/>
          </p:nvPr>
        </p:nvSpPr>
        <p:spPr/>
        <p:txBody>
          <a:bodyPr/>
          <a:lstStyle/>
          <a:p>
            <a:endParaRPr lang="fr-FR" sz="2400" dirty="0" smtClean="0"/>
          </a:p>
          <a:p>
            <a:r>
              <a:rPr lang="fr-FR" sz="2400" dirty="0"/>
              <a:t>Depuis la réforme du  01.07.1998 le droit allemand a adopté en grande partie les dispositions de  la convention pour le transport international de marchandises par route du 19 mai 1956 dite CMR</a:t>
            </a:r>
          </a:p>
          <a:p>
            <a:endParaRPr lang="fr-FR" dirty="0"/>
          </a:p>
        </p:txBody>
      </p:sp>
      <p:sp>
        <p:nvSpPr>
          <p:cNvPr id="4" name="Espace réservé du pied de page 3"/>
          <p:cNvSpPr>
            <a:spLocks noGrp="1"/>
          </p:cNvSpPr>
          <p:nvPr>
            <p:ph type="ftr" sz="quarter" idx="11"/>
          </p:nvPr>
        </p:nvSpPr>
        <p:spPr/>
        <p:txBody>
          <a:bodyPr/>
          <a:lstStyle/>
          <a:p>
            <a:r>
              <a:rPr lang="fr-FR" smtClean="0"/>
              <a:t>Thierry HIBLOT avocat</a:t>
            </a:r>
            <a:endParaRPr lang="fr-FR"/>
          </a:p>
        </p:txBody>
      </p:sp>
      <p:sp>
        <p:nvSpPr>
          <p:cNvPr id="5" name="Espace réservé du numéro de diapositive 4"/>
          <p:cNvSpPr>
            <a:spLocks noGrp="1"/>
          </p:cNvSpPr>
          <p:nvPr>
            <p:ph type="sldNum" sz="quarter" idx="12"/>
          </p:nvPr>
        </p:nvSpPr>
        <p:spPr/>
        <p:txBody>
          <a:bodyPr/>
          <a:lstStyle/>
          <a:p>
            <a:fld id="{0B93A16E-0EDE-4A5A-A55A-297C05F4EF00}" type="slidenum">
              <a:rPr lang="fr-FR" smtClean="0"/>
              <a:t>16</a:t>
            </a:fld>
            <a:endParaRPr lang="fr-FR"/>
          </a:p>
        </p:txBody>
      </p:sp>
    </p:spTree>
    <p:extLst>
      <p:ext uri="{BB962C8B-B14F-4D97-AF65-F5344CB8AC3E}">
        <p14:creationId xmlns:p14="http://schemas.microsoft.com/office/powerpoint/2010/main" val="35168726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a:t>Adéquation du droit allemand avec la CMR</a:t>
            </a:r>
          </a:p>
        </p:txBody>
      </p:sp>
      <p:sp>
        <p:nvSpPr>
          <p:cNvPr id="3" name="Espace réservé du contenu 2"/>
          <p:cNvSpPr>
            <a:spLocks noGrp="1"/>
          </p:cNvSpPr>
          <p:nvPr>
            <p:ph idx="1"/>
          </p:nvPr>
        </p:nvSpPr>
        <p:spPr/>
        <p:txBody>
          <a:bodyPr>
            <a:normAutofit/>
          </a:bodyPr>
          <a:lstStyle/>
          <a:p>
            <a:r>
              <a:rPr lang="fr-FR" sz="2400" dirty="0" smtClean="0"/>
              <a:t>Exemples </a:t>
            </a:r>
          </a:p>
          <a:p>
            <a:r>
              <a:rPr lang="fr-FR" sz="2400" dirty="0" smtClean="0"/>
              <a:t>délai </a:t>
            </a:r>
            <a:r>
              <a:rPr lang="fr-FR" sz="2400" dirty="0"/>
              <a:t>de </a:t>
            </a:r>
            <a:r>
              <a:rPr lang="fr-FR" sz="2400" dirty="0" smtClean="0"/>
              <a:t>7 </a:t>
            </a:r>
            <a:r>
              <a:rPr lang="fr-FR" sz="2400" dirty="0"/>
              <a:t>jours à compter de la </a:t>
            </a:r>
            <a:r>
              <a:rPr lang="fr-FR" sz="2400" dirty="0" smtClean="0"/>
              <a:t>livraison pour les réclamations</a:t>
            </a:r>
            <a:r>
              <a:rPr lang="fr-FR" sz="2400" dirty="0"/>
              <a:t> </a:t>
            </a:r>
            <a:r>
              <a:rPr lang="fr-FR" sz="2400" dirty="0" smtClean="0"/>
              <a:t>pour </a:t>
            </a:r>
            <a:r>
              <a:rPr lang="fr-FR" sz="2400" dirty="0"/>
              <a:t>les dommages </a:t>
            </a:r>
            <a:r>
              <a:rPr lang="fr-FR" sz="2400" dirty="0" smtClean="0"/>
              <a:t>non apparents</a:t>
            </a:r>
            <a:endParaRPr lang="fr-FR" sz="2400" dirty="0"/>
          </a:p>
          <a:p>
            <a:r>
              <a:rPr lang="fr-FR" sz="2400" dirty="0" smtClean="0"/>
              <a:t>délai </a:t>
            </a:r>
            <a:r>
              <a:rPr lang="fr-FR" sz="2400" dirty="0"/>
              <a:t>de 21 jours à compter de cette </a:t>
            </a:r>
            <a:r>
              <a:rPr lang="fr-FR" sz="2400" dirty="0" smtClean="0"/>
              <a:t>livraison pour </a:t>
            </a:r>
            <a:r>
              <a:rPr lang="fr-FR" sz="2400" dirty="0"/>
              <a:t>les </a:t>
            </a:r>
            <a:r>
              <a:rPr lang="fr-FR" sz="2400" dirty="0" smtClean="0"/>
              <a:t>retards.</a:t>
            </a:r>
          </a:p>
          <a:p>
            <a:r>
              <a:rPr lang="fr-FR" sz="2400" dirty="0"/>
              <a:t> </a:t>
            </a:r>
            <a:r>
              <a:rPr lang="fr-FR" sz="2400" dirty="0" smtClean="0"/>
              <a:t>Limitations </a:t>
            </a:r>
            <a:r>
              <a:rPr lang="fr-FR" sz="2400" dirty="0"/>
              <a:t>de responsabilité 8,33 DTS</a:t>
            </a:r>
            <a:r>
              <a:rPr lang="fr-FR" sz="2400" dirty="0" smtClean="0"/>
              <a:t>    § 431 HGB</a:t>
            </a:r>
            <a:endParaRPr lang="fr-FR" sz="2400" dirty="0"/>
          </a:p>
          <a:p>
            <a:endParaRPr lang="fr-FR" dirty="0"/>
          </a:p>
        </p:txBody>
      </p:sp>
      <p:sp>
        <p:nvSpPr>
          <p:cNvPr id="4" name="Espace réservé du pied de page 3"/>
          <p:cNvSpPr>
            <a:spLocks noGrp="1"/>
          </p:cNvSpPr>
          <p:nvPr>
            <p:ph type="ftr" sz="quarter" idx="11"/>
          </p:nvPr>
        </p:nvSpPr>
        <p:spPr/>
        <p:txBody>
          <a:bodyPr/>
          <a:lstStyle/>
          <a:p>
            <a:r>
              <a:rPr lang="fr-FR" smtClean="0"/>
              <a:t>Thierry HIBLOT avocat</a:t>
            </a:r>
            <a:endParaRPr lang="fr-FR"/>
          </a:p>
        </p:txBody>
      </p:sp>
      <p:sp>
        <p:nvSpPr>
          <p:cNvPr id="5" name="Espace réservé du numéro de diapositive 4"/>
          <p:cNvSpPr>
            <a:spLocks noGrp="1"/>
          </p:cNvSpPr>
          <p:nvPr>
            <p:ph type="sldNum" sz="quarter" idx="12"/>
          </p:nvPr>
        </p:nvSpPr>
        <p:spPr/>
        <p:txBody>
          <a:bodyPr/>
          <a:lstStyle/>
          <a:p>
            <a:fld id="{0B93A16E-0EDE-4A5A-A55A-297C05F4EF00}" type="slidenum">
              <a:rPr lang="fr-FR" smtClean="0"/>
              <a:t>17</a:t>
            </a:fld>
            <a:endParaRPr lang="fr-FR"/>
          </a:p>
        </p:txBody>
      </p:sp>
    </p:spTree>
    <p:extLst>
      <p:ext uri="{BB962C8B-B14F-4D97-AF65-F5344CB8AC3E}">
        <p14:creationId xmlns:p14="http://schemas.microsoft.com/office/powerpoint/2010/main" val="30836399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Particularisme français</a:t>
            </a:r>
          </a:p>
        </p:txBody>
      </p:sp>
      <p:sp>
        <p:nvSpPr>
          <p:cNvPr id="3" name="Espace réservé du contenu 2"/>
          <p:cNvSpPr>
            <a:spLocks noGrp="1"/>
          </p:cNvSpPr>
          <p:nvPr>
            <p:ph idx="1"/>
          </p:nvPr>
        </p:nvSpPr>
        <p:spPr/>
        <p:txBody>
          <a:bodyPr>
            <a:normAutofit/>
          </a:bodyPr>
          <a:lstStyle/>
          <a:p>
            <a:r>
              <a:rPr lang="fr-FR" sz="2400" dirty="0"/>
              <a:t>Exemples</a:t>
            </a:r>
          </a:p>
          <a:p>
            <a:endParaRPr lang="fr-FR" sz="2400" dirty="0"/>
          </a:p>
          <a:p>
            <a:r>
              <a:rPr lang="fr-FR" sz="2400" dirty="0" smtClean="0"/>
              <a:t>Délai </a:t>
            </a:r>
            <a:r>
              <a:rPr lang="fr-FR" sz="2400" dirty="0"/>
              <a:t>de trois jours pour émettre des réclamations</a:t>
            </a:r>
          </a:p>
          <a:p>
            <a:pPr marL="0" indent="0">
              <a:buNone/>
            </a:pPr>
            <a:r>
              <a:rPr lang="fr-FR" sz="2400" dirty="0"/>
              <a:t>  (article L 133–3 du code de commerce)</a:t>
            </a:r>
          </a:p>
          <a:p>
            <a:endParaRPr lang="fr-FR" sz="2400" dirty="0"/>
          </a:p>
          <a:p>
            <a:r>
              <a:rPr lang="fr-FR" sz="2400" dirty="0"/>
              <a:t>Limitations de responsabilité différentes</a:t>
            </a:r>
          </a:p>
          <a:p>
            <a:pPr marL="0" indent="0">
              <a:buNone/>
            </a:pPr>
            <a:r>
              <a:rPr lang="fr-FR" sz="2400" dirty="0"/>
              <a:t>33 € ou bien 20 € par kilogramme  selon que l'on est dans une expédition avec un véhicule </a:t>
            </a:r>
            <a:r>
              <a:rPr lang="fr-FR" sz="2400" dirty="0" smtClean="0"/>
              <a:t>de </a:t>
            </a:r>
            <a:r>
              <a:rPr lang="fr-FR" sz="2400" dirty="0"/>
              <a:t>plus ou moins de 33 t</a:t>
            </a:r>
          </a:p>
          <a:p>
            <a:endParaRPr lang="fr-FR" dirty="0"/>
          </a:p>
        </p:txBody>
      </p:sp>
      <p:sp>
        <p:nvSpPr>
          <p:cNvPr id="4" name="Espace réservé du pied de page 3"/>
          <p:cNvSpPr>
            <a:spLocks noGrp="1"/>
          </p:cNvSpPr>
          <p:nvPr>
            <p:ph type="ftr" sz="quarter" idx="11"/>
          </p:nvPr>
        </p:nvSpPr>
        <p:spPr/>
        <p:txBody>
          <a:bodyPr/>
          <a:lstStyle/>
          <a:p>
            <a:r>
              <a:rPr lang="fr-FR" smtClean="0"/>
              <a:t>Thierry HIBLOT avocat</a:t>
            </a:r>
            <a:endParaRPr lang="fr-FR"/>
          </a:p>
        </p:txBody>
      </p:sp>
      <p:sp>
        <p:nvSpPr>
          <p:cNvPr id="5" name="Espace réservé du numéro de diapositive 4"/>
          <p:cNvSpPr>
            <a:spLocks noGrp="1"/>
          </p:cNvSpPr>
          <p:nvPr>
            <p:ph type="sldNum" sz="quarter" idx="12"/>
          </p:nvPr>
        </p:nvSpPr>
        <p:spPr/>
        <p:txBody>
          <a:bodyPr/>
          <a:lstStyle/>
          <a:p>
            <a:fld id="{0B93A16E-0EDE-4A5A-A55A-297C05F4EF00}" type="slidenum">
              <a:rPr lang="fr-FR" smtClean="0"/>
              <a:t>18</a:t>
            </a:fld>
            <a:endParaRPr lang="fr-FR"/>
          </a:p>
        </p:txBody>
      </p:sp>
    </p:spTree>
    <p:extLst>
      <p:ext uri="{BB962C8B-B14F-4D97-AF65-F5344CB8AC3E}">
        <p14:creationId xmlns:p14="http://schemas.microsoft.com/office/powerpoint/2010/main" val="13697431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a:t>Autre particularité française</a:t>
            </a:r>
          </a:p>
        </p:txBody>
      </p:sp>
      <p:sp>
        <p:nvSpPr>
          <p:cNvPr id="3" name="Espace réservé du contenu 2"/>
          <p:cNvSpPr>
            <a:spLocks noGrp="1"/>
          </p:cNvSpPr>
          <p:nvPr>
            <p:ph idx="1"/>
          </p:nvPr>
        </p:nvSpPr>
        <p:spPr/>
        <p:txBody>
          <a:bodyPr>
            <a:normAutofit/>
          </a:bodyPr>
          <a:lstStyle/>
          <a:p>
            <a:r>
              <a:rPr lang="fr-FR" sz="2400" dirty="0"/>
              <a:t>L'action directe du sous-traitant (article L 132–8 du code de commerce)</a:t>
            </a:r>
          </a:p>
        </p:txBody>
      </p:sp>
      <p:sp>
        <p:nvSpPr>
          <p:cNvPr id="4" name="Espace réservé du pied de page 3"/>
          <p:cNvSpPr>
            <a:spLocks noGrp="1"/>
          </p:cNvSpPr>
          <p:nvPr>
            <p:ph type="ftr" sz="quarter" idx="11"/>
          </p:nvPr>
        </p:nvSpPr>
        <p:spPr/>
        <p:txBody>
          <a:bodyPr/>
          <a:lstStyle/>
          <a:p>
            <a:r>
              <a:rPr lang="fr-FR" smtClean="0"/>
              <a:t>Thierry HIBLOT avocat</a:t>
            </a:r>
            <a:endParaRPr lang="fr-FR"/>
          </a:p>
        </p:txBody>
      </p:sp>
      <p:sp>
        <p:nvSpPr>
          <p:cNvPr id="5" name="Espace réservé du numéro de diapositive 4"/>
          <p:cNvSpPr>
            <a:spLocks noGrp="1"/>
          </p:cNvSpPr>
          <p:nvPr>
            <p:ph type="sldNum" sz="quarter" idx="12"/>
          </p:nvPr>
        </p:nvSpPr>
        <p:spPr/>
        <p:txBody>
          <a:bodyPr/>
          <a:lstStyle/>
          <a:p>
            <a:fld id="{0B93A16E-0EDE-4A5A-A55A-297C05F4EF00}" type="slidenum">
              <a:rPr lang="fr-FR" smtClean="0"/>
              <a:t>19</a:t>
            </a:fld>
            <a:endParaRPr lang="fr-FR"/>
          </a:p>
        </p:txBody>
      </p:sp>
    </p:spTree>
    <p:extLst>
      <p:ext uri="{BB962C8B-B14F-4D97-AF65-F5344CB8AC3E}">
        <p14:creationId xmlns:p14="http://schemas.microsoft.com/office/powerpoint/2010/main" val="1372801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800" dirty="0"/>
              <a:t>Le corpus juridique commun au plan </a:t>
            </a:r>
            <a:r>
              <a:rPr lang="fr-FR" sz="2800" dirty="0" smtClean="0"/>
              <a:t>international</a:t>
            </a:r>
            <a:br>
              <a:rPr lang="fr-FR" sz="2800" dirty="0" smtClean="0"/>
            </a:br>
            <a:r>
              <a:rPr lang="fr-FR" sz="2800" dirty="0" smtClean="0"/>
              <a:t>matière </a:t>
            </a:r>
            <a:r>
              <a:rPr lang="fr-FR" sz="2800" dirty="0"/>
              <a:t>ferroviaire</a:t>
            </a:r>
          </a:p>
        </p:txBody>
      </p:sp>
      <p:sp>
        <p:nvSpPr>
          <p:cNvPr id="3" name="Espace réservé du contenu 2"/>
          <p:cNvSpPr>
            <a:spLocks noGrp="1"/>
          </p:cNvSpPr>
          <p:nvPr>
            <p:ph idx="1"/>
          </p:nvPr>
        </p:nvSpPr>
        <p:spPr/>
        <p:txBody>
          <a:bodyPr>
            <a:normAutofit/>
          </a:bodyPr>
          <a:lstStyle/>
          <a:p>
            <a:r>
              <a:rPr lang="fr-FR" sz="2400" dirty="0" smtClean="0"/>
              <a:t>la </a:t>
            </a:r>
            <a:r>
              <a:rPr lang="fr-FR" sz="2400" dirty="0"/>
              <a:t>C.O.T.I.F. du 9 mai 1980 regroupant en deux appendices les règles uniformes CIM pour les marchandises et, les règles uniformes CIV pour les voyageurs </a:t>
            </a:r>
            <a:r>
              <a:rPr lang="fr-FR" sz="2400" dirty="0" smtClean="0"/>
              <a:t>modifiée </a:t>
            </a:r>
            <a:r>
              <a:rPr lang="fr-FR" sz="2400" dirty="0"/>
              <a:t>par le protocole de Vilnius du 3 juin 1999 </a:t>
            </a:r>
            <a:r>
              <a:rPr lang="fr-FR" sz="2400" dirty="0" smtClean="0"/>
              <a:t>est </a:t>
            </a:r>
            <a:r>
              <a:rPr lang="fr-FR" sz="2400" dirty="0"/>
              <a:t>entrée en vigueur le 1</a:t>
            </a:r>
            <a:r>
              <a:rPr lang="fr-FR" sz="2400" baseline="30000" dirty="0"/>
              <a:t>er</a:t>
            </a:r>
            <a:r>
              <a:rPr lang="fr-FR" sz="2400" dirty="0"/>
              <a:t> juillet 2006</a:t>
            </a:r>
          </a:p>
        </p:txBody>
      </p:sp>
      <p:sp>
        <p:nvSpPr>
          <p:cNvPr id="4" name="Espace réservé du pied de page 3"/>
          <p:cNvSpPr>
            <a:spLocks noGrp="1"/>
          </p:cNvSpPr>
          <p:nvPr>
            <p:ph type="ftr" sz="quarter" idx="11"/>
          </p:nvPr>
        </p:nvSpPr>
        <p:spPr/>
        <p:txBody>
          <a:bodyPr/>
          <a:lstStyle/>
          <a:p>
            <a:r>
              <a:rPr lang="fr-FR" smtClean="0"/>
              <a:t>Thierry HIBLOT avocat</a:t>
            </a:r>
            <a:endParaRPr lang="fr-FR"/>
          </a:p>
        </p:txBody>
      </p:sp>
      <p:sp>
        <p:nvSpPr>
          <p:cNvPr id="5" name="Espace réservé du numéro de diapositive 4"/>
          <p:cNvSpPr>
            <a:spLocks noGrp="1"/>
          </p:cNvSpPr>
          <p:nvPr>
            <p:ph type="sldNum" sz="quarter" idx="12"/>
          </p:nvPr>
        </p:nvSpPr>
        <p:spPr/>
        <p:txBody>
          <a:bodyPr/>
          <a:lstStyle/>
          <a:p>
            <a:fld id="{0B93A16E-0EDE-4A5A-A55A-297C05F4EF00}" type="slidenum">
              <a:rPr lang="fr-FR" smtClean="0"/>
              <a:t>2</a:t>
            </a:fld>
            <a:endParaRPr lang="fr-FR"/>
          </a:p>
        </p:txBody>
      </p:sp>
    </p:spTree>
    <p:extLst>
      <p:ext uri="{BB962C8B-B14F-4D97-AF65-F5344CB8AC3E}">
        <p14:creationId xmlns:p14="http://schemas.microsoft.com/office/powerpoint/2010/main" val="32362420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contrats types</a:t>
            </a:r>
          </a:p>
        </p:txBody>
      </p:sp>
      <p:sp>
        <p:nvSpPr>
          <p:cNvPr id="3" name="Espace réservé du contenu 2"/>
          <p:cNvSpPr>
            <a:spLocks noGrp="1"/>
          </p:cNvSpPr>
          <p:nvPr>
            <p:ph idx="1"/>
          </p:nvPr>
        </p:nvSpPr>
        <p:spPr/>
        <p:txBody>
          <a:bodyPr/>
          <a:lstStyle/>
          <a:p>
            <a:endParaRPr lang="fr-FR" dirty="0" smtClean="0"/>
          </a:p>
          <a:p>
            <a:r>
              <a:rPr lang="fr-FR" sz="2400" dirty="0" smtClean="0"/>
              <a:t>Exemple</a:t>
            </a:r>
          </a:p>
          <a:p>
            <a:r>
              <a:rPr lang="fr-FR" sz="2400" dirty="0"/>
              <a:t>nouveau contrat type général pour le transport terrestre de marchandises entré en vigueur le 1er mai 2017 et qui remplace celui issu du décret n° 99-269 du 6 avril 1999</a:t>
            </a:r>
            <a:r>
              <a:rPr lang="fr-FR" b="1" dirty="0"/>
              <a:t>. </a:t>
            </a:r>
            <a:endParaRPr lang="fr-FR" dirty="0"/>
          </a:p>
        </p:txBody>
      </p:sp>
      <p:sp>
        <p:nvSpPr>
          <p:cNvPr id="4" name="Espace réservé du pied de page 3"/>
          <p:cNvSpPr>
            <a:spLocks noGrp="1"/>
          </p:cNvSpPr>
          <p:nvPr>
            <p:ph type="ftr" sz="quarter" idx="11"/>
          </p:nvPr>
        </p:nvSpPr>
        <p:spPr/>
        <p:txBody>
          <a:bodyPr/>
          <a:lstStyle/>
          <a:p>
            <a:r>
              <a:rPr lang="fr-FR" smtClean="0"/>
              <a:t>Thierry HIBLOT avocat</a:t>
            </a:r>
            <a:endParaRPr lang="fr-FR"/>
          </a:p>
        </p:txBody>
      </p:sp>
      <p:sp>
        <p:nvSpPr>
          <p:cNvPr id="5" name="Espace réservé du numéro de diapositive 4"/>
          <p:cNvSpPr>
            <a:spLocks noGrp="1"/>
          </p:cNvSpPr>
          <p:nvPr>
            <p:ph type="sldNum" sz="quarter" idx="12"/>
          </p:nvPr>
        </p:nvSpPr>
        <p:spPr/>
        <p:txBody>
          <a:bodyPr/>
          <a:lstStyle/>
          <a:p>
            <a:fld id="{0B93A16E-0EDE-4A5A-A55A-297C05F4EF00}" type="slidenum">
              <a:rPr lang="fr-FR" smtClean="0"/>
              <a:t>20</a:t>
            </a:fld>
            <a:endParaRPr lang="fr-FR"/>
          </a:p>
        </p:txBody>
      </p:sp>
    </p:spTree>
    <p:extLst>
      <p:ext uri="{BB962C8B-B14F-4D97-AF65-F5344CB8AC3E}">
        <p14:creationId xmlns:p14="http://schemas.microsoft.com/office/powerpoint/2010/main" val="12876339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a:t>dispositions  contradictoires entre la France et l’Allemagne</a:t>
            </a:r>
          </a:p>
        </p:txBody>
      </p:sp>
      <p:sp>
        <p:nvSpPr>
          <p:cNvPr id="3" name="Espace réservé du contenu 2"/>
          <p:cNvSpPr>
            <a:spLocks noGrp="1"/>
          </p:cNvSpPr>
          <p:nvPr>
            <p:ph idx="1"/>
          </p:nvPr>
        </p:nvSpPr>
        <p:spPr/>
        <p:txBody>
          <a:bodyPr/>
          <a:lstStyle/>
          <a:p>
            <a:r>
              <a:rPr lang="fr-FR" sz="2400" dirty="0" smtClean="0"/>
              <a:t>L'emballage,  </a:t>
            </a:r>
            <a:r>
              <a:rPr lang="fr-FR" sz="2400" dirty="0"/>
              <a:t>le </a:t>
            </a:r>
            <a:r>
              <a:rPr lang="fr-FR" sz="2400" dirty="0" smtClean="0"/>
              <a:t>chargement et </a:t>
            </a:r>
            <a:r>
              <a:rPr lang="fr-FR" sz="2400" dirty="0"/>
              <a:t>le déchargement</a:t>
            </a:r>
            <a:r>
              <a:rPr lang="fr-FR" sz="2400" dirty="0" smtClean="0"/>
              <a:t> </a:t>
            </a:r>
            <a:r>
              <a:rPr lang="fr-FR" sz="2400" dirty="0"/>
              <a:t>(non </a:t>
            </a:r>
            <a:r>
              <a:rPr lang="fr-FR" sz="2400" dirty="0" smtClean="0"/>
              <a:t>traités </a:t>
            </a:r>
            <a:r>
              <a:rPr lang="fr-FR" sz="2400" dirty="0"/>
              <a:t>par la CMR</a:t>
            </a:r>
            <a:r>
              <a:rPr lang="fr-FR" dirty="0" smtClean="0"/>
              <a:t>)</a:t>
            </a:r>
          </a:p>
          <a:p>
            <a:r>
              <a:rPr lang="fr-FR" sz="2400" dirty="0"/>
              <a:t>En Allemagne, sauf dispositions contractuelles contraires, à la charge de l'expéditeur (article 411 </a:t>
            </a:r>
            <a:r>
              <a:rPr lang="fr-FR" sz="2400" dirty="0" smtClean="0"/>
              <a:t>HGB)</a:t>
            </a:r>
          </a:p>
          <a:p>
            <a:endParaRPr lang="fr-FR" sz="2400" dirty="0" smtClean="0"/>
          </a:p>
          <a:p>
            <a:r>
              <a:rPr lang="fr-FR" sz="2400" dirty="0"/>
              <a:t>En France, on distingue, en l'absence de dispositions contractuelles </a:t>
            </a:r>
            <a:r>
              <a:rPr lang="fr-FR" sz="2400" dirty="0" smtClean="0"/>
              <a:t>contraires, </a:t>
            </a:r>
            <a:r>
              <a:rPr lang="fr-FR" sz="2400" dirty="0"/>
              <a:t>selon le poids de </a:t>
            </a:r>
            <a:r>
              <a:rPr lang="fr-FR" sz="2400" dirty="0" smtClean="0"/>
              <a:t>l'envoi:</a:t>
            </a:r>
          </a:p>
          <a:p>
            <a:r>
              <a:rPr lang="fr-FR" sz="2400" dirty="0"/>
              <a:t>poids total </a:t>
            </a:r>
            <a:r>
              <a:rPr lang="fr-FR" sz="2400" dirty="0" smtClean="0"/>
              <a:t>inférieur </a:t>
            </a:r>
            <a:r>
              <a:rPr lang="fr-FR" sz="2400" dirty="0"/>
              <a:t>à 3 tonnes, il appartient au </a:t>
            </a:r>
            <a:r>
              <a:rPr lang="fr-FR" sz="2400" dirty="0" smtClean="0"/>
              <a:t>transporteur</a:t>
            </a:r>
          </a:p>
          <a:p>
            <a:r>
              <a:rPr lang="fr-FR" sz="2400" dirty="0"/>
              <a:t>Poids supérieur à 3 t il incombe à l'expéditeur </a:t>
            </a:r>
            <a:r>
              <a:rPr lang="fr-FR" sz="2400" dirty="0" smtClean="0"/>
              <a:t>et au </a:t>
            </a:r>
            <a:r>
              <a:rPr lang="fr-FR" sz="2400" dirty="0"/>
              <a:t>destinataire</a:t>
            </a:r>
          </a:p>
          <a:p>
            <a:endParaRPr lang="fr-FR" sz="2400" dirty="0" smtClean="0"/>
          </a:p>
          <a:p>
            <a:endParaRPr lang="fr-FR" sz="2400" dirty="0"/>
          </a:p>
        </p:txBody>
      </p:sp>
      <p:sp>
        <p:nvSpPr>
          <p:cNvPr id="4" name="Espace réservé du pied de page 3"/>
          <p:cNvSpPr>
            <a:spLocks noGrp="1"/>
          </p:cNvSpPr>
          <p:nvPr>
            <p:ph type="ftr" sz="quarter" idx="11"/>
          </p:nvPr>
        </p:nvSpPr>
        <p:spPr/>
        <p:txBody>
          <a:bodyPr/>
          <a:lstStyle/>
          <a:p>
            <a:r>
              <a:rPr lang="fr-FR" smtClean="0"/>
              <a:t>Thierry HIBLOT avocat</a:t>
            </a:r>
            <a:endParaRPr lang="fr-FR"/>
          </a:p>
        </p:txBody>
      </p:sp>
      <p:sp>
        <p:nvSpPr>
          <p:cNvPr id="5" name="Espace réservé du numéro de diapositive 4"/>
          <p:cNvSpPr>
            <a:spLocks noGrp="1"/>
          </p:cNvSpPr>
          <p:nvPr>
            <p:ph type="sldNum" sz="quarter" idx="12"/>
          </p:nvPr>
        </p:nvSpPr>
        <p:spPr/>
        <p:txBody>
          <a:bodyPr/>
          <a:lstStyle/>
          <a:p>
            <a:fld id="{0B93A16E-0EDE-4A5A-A55A-297C05F4EF00}" type="slidenum">
              <a:rPr lang="fr-FR" smtClean="0"/>
              <a:t>21</a:t>
            </a:fld>
            <a:endParaRPr lang="fr-FR"/>
          </a:p>
        </p:txBody>
      </p:sp>
    </p:spTree>
    <p:extLst>
      <p:ext uri="{BB962C8B-B14F-4D97-AF65-F5344CB8AC3E}">
        <p14:creationId xmlns:p14="http://schemas.microsoft.com/office/powerpoint/2010/main" val="20753106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prescription de la réclamation</a:t>
            </a:r>
          </a:p>
        </p:txBody>
      </p:sp>
      <p:sp>
        <p:nvSpPr>
          <p:cNvPr id="3" name="Espace réservé du contenu 2"/>
          <p:cNvSpPr>
            <a:spLocks noGrp="1"/>
          </p:cNvSpPr>
          <p:nvPr>
            <p:ph idx="1"/>
          </p:nvPr>
        </p:nvSpPr>
        <p:spPr/>
        <p:txBody>
          <a:bodyPr>
            <a:normAutofit lnSpcReduction="10000"/>
          </a:bodyPr>
          <a:lstStyle/>
          <a:p>
            <a:r>
              <a:rPr lang="fr-FR" sz="2400" dirty="0"/>
              <a:t>En </a:t>
            </a:r>
            <a:r>
              <a:rPr lang="fr-FR" sz="2400" dirty="0" smtClean="0"/>
              <a:t>Allemagne (Die </a:t>
            </a:r>
            <a:r>
              <a:rPr lang="fr-FR" sz="2400" dirty="0" err="1"/>
              <a:t>Einrede</a:t>
            </a:r>
            <a:r>
              <a:rPr lang="fr-FR" sz="2400" dirty="0"/>
              <a:t> der </a:t>
            </a:r>
            <a:r>
              <a:rPr lang="fr-FR" sz="2400" dirty="0" err="1" smtClean="0"/>
              <a:t>Verjaehrung</a:t>
            </a:r>
            <a:r>
              <a:rPr lang="fr-FR" sz="2400" dirty="0" smtClean="0"/>
              <a:t>)</a:t>
            </a:r>
            <a:endParaRPr lang="fr-FR" sz="2400" dirty="0"/>
          </a:p>
          <a:p>
            <a:r>
              <a:rPr lang="fr-FR" sz="2400" dirty="0" err="1" smtClean="0"/>
              <a:t>Streitverkundung</a:t>
            </a:r>
            <a:endParaRPr lang="fr-FR" sz="2400" dirty="0" smtClean="0"/>
          </a:p>
          <a:p>
            <a:r>
              <a:rPr lang="fr-FR" sz="2400" dirty="0" err="1" smtClean="0"/>
              <a:t>Feststellungsklage</a:t>
            </a:r>
            <a:r>
              <a:rPr lang="fr-FR" sz="2400" dirty="0" smtClean="0"/>
              <a:t> (</a:t>
            </a:r>
            <a:r>
              <a:rPr lang="fr-FR" sz="2400" dirty="0" err="1" smtClean="0"/>
              <a:t>negative</a:t>
            </a:r>
            <a:r>
              <a:rPr lang="fr-FR" sz="2400" dirty="0" smtClean="0"/>
              <a:t>)</a:t>
            </a:r>
          </a:p>
          <a:p>
            <a:r>
              <a:rPr lang="fr-FR" sz="2400" dirty="0"/>
              <a:t>elle peut être aussi </a:t>
            </a:r>
            <a:r>
              <a:rPr lang="fr-FR" sz="2400" dirty="0" smtClean="0"/>
              <a:t>suspendue </a:t>
            </a:r>
            <a:r>
              <a:rPr lang="fr-FR" sz="2400" dirty="0"/>
              <a:t>« </a:t>
            </a:r>
            <a:r>
              <a:rPr lang="fr-FR" sz="2400" dirty="0" err="1"/>
              <a:t>gehemmt</a:t>
            </a:r>
            <a:r>
              <a:rPr lang="fr-FR" sz="2400" dirty="0"/>
              <a:t> »  § 439-3 HGB </a:t>
            </a:r>
            <a:endParaRPr lang="fr-FR" sz="2400" dirty="0" smtClean="0"/>
          </a:p>
          <a:p>
            <a:endParaRPr lang="fr-FR" sz="2400" dirty="0"/>
          </a:p>
          <a:p>
            <a:r>
              <a:rPr lang="fr-FR" sz="2400" dirty="0"/>
              <a:t>En </a:t>
            </a:r>
            <a:r>
              <a:rPr lang="fr-FR" sz="2400" dirty="0" smtClean="0"/>
              <a:t>France, (article </a:t>
            </a:r>
            <a:r>
              <a:rPr lang="fr-FR" sz="2400" dirty="0"/>
              <a:t>2241 Code civil </a:t>
            </a:r>
            <a:r>
              <a:rPr lang="fr-FR" sz="2400" dirty="0" smtClean="0"/>
              <a:t>français</a:t>
            </a:r>
            <a:r>
              <a:rPr lang="fr-FR" sz="2400" b="1" dirty="0" smtClean="0"/>
              <a:t>)</a:t>
            </a:r>
            <a:r>
              <a:rPr lang="fr-FR" sz="2400" dirty="0" smtClean="0"/>
              <a:t>, </a:t>
            </a:r>
            <a:r>
              <a:rPr lang="fr-FR" sz="2400" dirty="0"/>
              <a:t>une lettre de réclamation n’interrompt pas la prescription. Seule  une citation en justice </a:t>
            </a:r>
            <a:r>
              <a:rPr lang="fr-FR" sz="2400" dirty="0" smtClean="0"/>
              <a:t> mais interruption conventionnelle possible depuis </a:t>
            </a:r>
            <a:r>
              <a:rPr lang="fr-FR" sz="2400" dirty="0"/>
              <a:t>article 2238 du Code </a:t>
            </a:r>
            <a:r>
              <a:rPr lang="fr-FR" sz="2400" dirty="0" smtClean="0"/>
              <a:t>civil,</a:t>
            </a:r>
          </a:p>
          <a:p>
            <a:r>
              <a:rPr lang="fr-FR" sz="2400" dirty="0" err="1" smtClean="0"/>
              <a:t>Jurisp</a:t>
            </a:r>
            <a:r>
              <a:rPr lang="fr-FR" sz="2400" dirty="0" smtClean="0"/>
              <a:t>, restrictive (</a:t>
            </a:r>
            <a:r>
              <a:rPr lang="fr-FR" sz="2400" dirty="0"/>
              <a:t>Cassation commerciale 12 juillet 1994 N° de pourvoi: 92-19492) </a:t>
            </a:r>
          </a:p>
        </p:txBody>
      </p:sp>
      <p:sp>
        <p:nvSpPr>
          <p:cNvPr id="4" name="Espace réservé du pied de page 3"/>
          <p:cNvSpPr>
            <a:spLocks noGrp="1"/>
          </p:cNvSpPr>
          <p:nvPr>
            <p:ph type="ftr" sz="quarter" idx="11"/>
          </p:nvPr>
        </p:nvSpPr>
        <p:spPr/>
        <p:txBody>
          <a:bodyPr/>
          <a:lstStyle/>
          <a:p>
            <a:r>
              <a:rPr lang="fr-FR" smtClean="0"/>
              <a:t>Thierry HIBLOT avocat</a:t>
            </a:r>
            <a:endParaRPr lang="fr-FR"/>
          </a:p>
        </p:txBody>
      </p:sp>
      <p:sp>
        <p:nvSpPr>
          <p:cNvPr id="5" name="Espace réservé du numéro de diapositive 4"/>
          <p:cNvSpPr>
            <a:spLocks noGrp="1"/>
          </p:cNvSpPr>
          <p:nvPr>
            <p:ph type="sldNum" sz="quarter" idx="12"/>
          </p:nvPr>
        </p:nvSpPr>
        <p:spPr/>
        <p:txBody>
          <a:bodyPr/>
          <a:lstStyle/>
          <a:p>
            <a:fld id="{0B93A16E-0EDE-4A5A-A55A-297C05F4EF00}" type="slidenum">
              <a:rPr lang="fr-FR" smtClean="0"/>
              <a:t>22</a:t>
            </a:fld>
            <a:endParaRPr lang="fr-FR"/>
          </a:p>
        </p:txBody>
      </p:sp>
    </p:spTree>
    <p:extLst>
      <p:ext uri="{BB962C8B-B14F-4D97-AF65-F5344CB8AC3E}">
        <p14:creationId xmlns:p14="http://schemas.microsoft.com/office/powerpoint/2010/main" val="40742487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faute inexcusable</a:t>
            </a:r>
          </a:p>
        </p:txBody>
      </p:sp>
      <p:sp>
        <p:nvSpPr>
          <p:cNvPr id="3" name="Espace réservé du contenu 2"/>
          <p:cNvSpPr>
            <a:spLocks noGrp="1"/>
          </p:cNvSpPr>
          <p:nvPr>
            <p:ph idx="1"/>
          </p:nvPr>
        </p:nvSpPr>
        <p:spPr/>
        <p:txBody>
          <a:bodyPr/>
          <a:lstStyle/>
          <a:p>
            <a:r>
              <a:rPr lang="fr-FR" dirty="0" smtClean="0"/>
              <a:t>Faute inexcusable française  et la </a:t>
            </a:r>
            <a:r>
              <a:rPr lang="fr-FR" dirty="0" err="1" smtClean="0"/>
              <a:t>Vorsatz</a:t>
            </a:r>
            <a:r>
              <a:rPr lang="fr-FR" dirty="0" smtClean="0"/>
              <a:t> ou </a:t>
            </a:r>
            <a:r>
              <a:rPr lang="fr-FR" dirty="0" err="1" smtClean="0"/>
              <a:t>grobe</a:t>
            </a:r>
            <a:r>
              <a:rPr lang="fr-FR" dirty="0" smtClean="0"/>
              <a:t> </a:t>
            </a:r>
            <a:r>
              <a:rPr lang="fr-FR" dirty="0" err="1" smtClean="0"/>
              <a:t>Fahrlassigkeit</a:t>
            </a:r>
            <a:endParaRPr lang="fr-FR" dirty="0" smtClean="0"/>
          </a:p>
          <a:p>
            <a:r>
              <a:rPr lang="fr-FR" sz="2400" dirty="0"/>
              <a:t>délai d’un an en droit français Art L 133-6 code commerce comme en droit allemand article 439 HGB </a:t>
            </a:r>
          </a:p>
          <a:p>
            <a:r>
              <a:rPr lang="fr-FR" sz="2400" dirty="0"/>
              <a:t>sauf faute inexcusable délai de trois ans en droit allemand comme en droit français comme dans la </a:t>
            </a:r>
            <a:r>
              <a:rPr lang="fr-FR" sz="2400" dirty="0" smtClean="0"/>
              <a:t>CMR</a:t>
            </a:r>
          </a:p>
          <a:p>
            <a:r>
              <a:rPr lang="fr-FR" sz="2400" dirty="0" smtClean="0"/>
              <a:t>Critères </a:t>
            </a:r>
          </a:p>
          <a:p>
            <a:r>
              <a:rPr lang="fr-FR" sz="2400" dirty="0" smtClean="0"/>
              <a:t>La conscience du dommage </a:t>
            </a:r>
          </a:p>
          <a:p>
            <a:r>
              <a:rPr lang="fr-FR" sz="2400" dirty="0" smtClean="0"/>
              <a:t>L’acceptation téméraire</a:t>
            </a:r>
            <a:endParaRPr lang="fr-FR" sz="2400" dirty="0"/>
          </a:p>
          <a:p>
            <a:endParaRPr lang="fr-FR" dirty="0"/>
          </a:p>
        </p:txBody>
      </p:sp>
      <p:sp>
        <p:nvSpPr>
          <p:cNvPr id="4" name="Espace réservé du pied de page 3"/>
          <p:cNvSpPr>
            <a:spLocks noGrp="1"/>
          </p:cNvSpPr>
          <p:nvPr>
            <p:ph type="ftr" sz="quarter" idx="11"/>
          </p:nvPr>
        </p:nvSpPr>
        <p:spPr/>
        <p:txBody>
          <a:bodyPr/>
          <a:lstStyle/>
          <a:p>
            <a:r>
              <a:rPr lang="fr-FR" smtClean="0"/>
              <a:t>Thierry HIBLOT avocat</a:t>
            </a:r>
            <a:endParaRPr lang="fr-FR"/>
          </a:p>
        </p:txBody>
      </p:sp>
      <p:sp>
        <p:nvSpPr>
          <p:cNvPr id="5" name="Espace réservé du numéro de diapositive 4"/>
          <p:cNvSpPr>
            <a:spLocks noGrp="1"/>
          </p:cNvSpPr>
          <p:nvPr>
            <p:ph type="sldNum" sz="quarter" idx="12"/>
          </p:nvPr>
        </p:nvSpPr>
        <p:spPr/>
        <p:txBody>
          <a:bodyPr/>
          <a:lstStyle/>
          <a:p>
            <a:fld id="{0B93A16E-0EDE-4A5A-A55A-297C05F4EF00}" type="slidenum">
              <a:rPr lang="fr-FR" smtClean="0"/>
              <a:t>23</a:t>
            </a:fld>
            <a:endParaRPr lang="fr-FR"/>
          </a:p>
        </p:txBody>
      </p:sp>
    </p:spTree>
    <p:extLst>
      <p:ext uri="{BB962C8B-B14F-4D97-AF65-F5344CB8AC3E}">
        <p14:creationId xmlns:p14="http://schemas.microsoft.com/office/powerpoint/2010/main" val="10918134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force majeure</a:t>
            </a:r>
            <a:endParaRPr lang="fr-FR" dirty="0"/>
          </a:p>
        </p:txBody>
      </p:sp>
      <p:sp>
        <p:nvSpPr>
          <p:cNvPr id="3" name="Espace réservé du contenu 2"/>
          <p:cNvSpPr>
            <a:spLocks noGrp="1"/>
          </p:cNvSpPr>
          <p:nvPr>
            <p:ph idx="1"/>
          </p:nvPr>
        </p:nvSpPr>
        <p:spPr/>
        <p:txBody>
          <a:bodyPr/>
          <a:lstStyle/>
          <a:p>
            <a:endParaRPr lang="fr-FR" sz="2400" dirty="0" smtClean="0"/>
          </a:p>
          <a:p>
            <a:r>
              <a:rPr lang="fr-FR" sz="2400" dirty="0" smtClean="0"/>
              <a:t>récemment codifiée </a:t>
            </a:r>
            <a:r>
              <a:rPr lang="fr-FR" sz="2400" dirty="0"/>
              <a:t>à l’article 1218 du Code civil </a:t>
            </a:r>
            <a:r>
              <a:rPr lang="fr-FR" sz="2400" dirty="0" smtClean="0"/>
              <a:t>français alors </a:t>
            </a:r>
            <a:r>
              <a:rPr lang="fr-FR" sz="2400" dirty="0"/>
              <a:t>que dans le droit allemand cela ressort d’une disposition particulière du droit des transports § 426 HGB.</a:t>
            </a:r>
          </a:p>
          <a:p>
            <a:endParaRPr lang="fr-FR" dirty="0"/>
          </a:p>
        </p:txBody>
      </p:sp>
      <p:sp>
        <p:nvSpPr>
          <p:cNvPr id="4" name="Espace réservé du pied de page 3"/>
          <p:cNvSpPr>
            <a:spLocks noGrp="1"/>
          </p:cNvSpPr>
          <p:nvPr>
            <p:ph type="ftr" sz="quarter" idx="11"/>
          </p:nvPr>
        </p:nvSpPr>
        <p:spPr/>
        <p:txBody>
          <a:bodyPr/>
          <a:lstStyle/>
          <a:p>
            <a:r>
              <a:rPr lang="fr-FR" smtClean="0"/>
              <a:t>Thierry HIBLOT avocat</a:t>
            </a:r>
            <a:endParaRPr lang="fr-FR"/>
          </a:p>
        </p:txBody>
      </p:sp>
      <p:sp>
        <p:nvSpPr>
          <p:cNvPr id="5" name="Espace réservé du numéro de diapositive 4"/>
          <p:cNvSpPr>
            <a:spLocks noGrp="1"/>
          </p:cNvSpPr>
          <p:nvPr>
            <p:ph type="sldNum" sz="quarter" idx="12"/>
          </p:nvPr>
        </p:nvSpPr>
        <p:spPr/>
        <p:txBody>
          <a:bodyPr/>
          <a:lstStyle/>
          <a:p>
            <a:fld id="{0B93A16E-0EDE-4A5A-A55A-297C05F4EF00}" type="slidenum">
              <a:rPr lang="fr-FR" smtClean="0"/>
              <a:t>24</a:t>
            </a:fld>
            <a:endParaRPr lang="fr-FR"/>
          </a:p>
        </p:txBody>
      </p:sp>
    </p:spTree>
    <p:extLst>
      <p:ext uri="{BB962C8B-B14F-4D97-AF65-F5344CB8AC3E}">
        <p14:creationId xmlns:p14="http://schemas.microsoft.com/office/powerpoint/2010/main" val="30460782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 </a:t>
            </a:r>
            <a:br>
              <a:rPr lang="fr-FR" dirty="0"/>
            </a:br>
            <a:r>
              <a:rPr lang="fr-FR" sz="3100" dirty="0"/>
              <a:t>Le commissionnaire de transport</a:t>
            </a:r>
            <a:r>
              <a:rPr lang="fr-FR" dirty="0"/>
              <a:t/>
            </a:r>
            <a:br>
              <a:rPr lang="fr-FR" dirty="0"/>
            </a:br>
            <a:endParaRPr lang="fr-FR" dirty="0"/>
          </a:p>
        </p:txBody>
      </p:sp>
      <p:sp>
        <p:nvSpPr>
          <p:cNvPr id="3" name="Espace réservé du contenu 2"/>
          <p:cNvSpPr>
            <a:spLocks noGrp="1"/>
          </p:cNvSpPr>
          <p:nvPr>
            <p:ph idx="1"/>
          </p:nvPr>
        </p:nvSpPr>
        <p:spPr/>
        <p:txBody>
          <a:bodyPr>
            <a:normAutofit lnSpcReduction="10000"/>
          </a:bodyPr>
          <a:lstStyle/>
          <a:p>
            <a:endParaRPr lang="fr-FR" dirty="0" smtClean="0"/>
          </a:p>
          <a:p>
            <a:r>
              <a:rPr lang="fr-FR" sz="2800" dirty="0" smtClean="0"/>
              <a:t>En France activité </a:t>
            </a:r>
            <a:r>
              <a:rPr lang="fr-FR" sz="2800" dirty="0"/>
              <a:t>réglementée aux articles 132–3 et suivant du code de commerce R 1411 et suivants du code des transports en France. Le commissionnaire de transport doit avoir satisfait à des conditions de compétence et de moralité</a:t>
            </a:r>
            <a:r>
              <a:rPr lang="fr-FR" sz="2800" dirty="0" smtClean="0"/>
              <a:t>.</a:t>
            </a:r>
          </a:p>
          <a:p>
            <a:r>
              <a:rPr lang="fr-FR" sz="2600" dirty="0"/>
              <a:t>Décret n° 2013-293 du 5 avril 2013 portant approbation du contrat type de commission de transport. (En application du nouvel article 1119 du Code civil, les dispositions conventionnelles particulières l’emportent sur les conditions générales)</a:t>
            </a:r>
          </a:p>
          <a:p>
            <a:endParaRPr lang="fr-FR" sz="2800" dirty="0"/>
          </a:p>
          <a:p>
            <a:endParaRPr lang="fr-FR" dirty="0"/>
          </a:p>
        </p:txBody>
      </p:sp>
      <p:sp>
        <p:nvSpPr>
          <p:cNvPr id="4" name="Espace réservé du pied de page 3"/>
          <p:cNvSpPr>
            <a:spLocks noGrp="1"/>
          </p:cNvSpPr>
          <p:nvPr>
            <p:ph type="ftr" sz="quarter" idx="11"/>
          </p:nvPr>
        </p:nvSpPr>
        <p:spPr/>
        <p:txBody>
          <a:bodyPr/>
          <a:lstStyle/>
          <a:p>
            <a:r>
              <a:rPr lang="fr-FR" smtClean="0"/>
              <a:t>Thierry HIBLOT avocat</a:t>
            </a:r>
            <a:endParaRPr lang="fr-FR"/>
          </a:p>
        </p:txBody>
      </p:sp>
      <p:sp>
        <p:nvSpPr>
          <p:cNvPr id="5" name="Espace réservé du numéro de diapositive 4"/>
          <p:cNvSpPr>
            <a:spLocks noGrp="1"/>
          </p:cNvSpPr>
          <p:nvPr>
            <p:ph type="sldNum" sz="quarter" idx="12"/>
          </p:nvPr>
        </p:nvSpPr>
        <p:spPr/>
        <p:txBody>
          <a:bodyPr/>
          <a:lstStyle/>
          <a:p>
            <a:fld id="{0B93A16E-0EDE-4A5A-A55A-297C05F4EF00}" type="slidenum">
              <a:rPr lang="fr-FR" smtClean="0"/>
              <a:t>25</a:t>
            </a:fld>
            <a:endParaRPr lang="fr-FR"/>
          </a:p>
        </p:txBody>
      </p:sp>
    </p:spTree>
    <p:extLst>
      <p:ext uri="{BB962C8B-B14F-4D97-AF65-F5344CB8AC3E}">
        <p14:creationId xmlns:p14="http://schemas.microsoft.com/office/powerpoint/2010/main" val="36335393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100" dirty="0"/>
              <a:t>Le commissionnaire de transport allemand (</a:t>
            </a:r>
            <a:r>
              <a:rPr lang="fr-FR" sz="3100" dirty="0" err="1" smtClean="0"/>
              <a:t>spediteur</a:t>
            </a:r>
            <a:r>
              <a:rPr lang="fr-FR" sz="3100" dirty="0" smtClean="0"/>
              <a:t>)</a:t>
            </a:r>
            <a:endParaRPr lang="fr-FR" dirty="0"/>
          </a:p>
        </p:txBody>
      </p:sp>
      <p:sp>
        <p:nvSpPr>
          <p:cNvPr id="3" name="Espace réservé du contenu 2"/>
          <p:cNvSpPr>
            <a:spLocks noGrp="1"/>
          </p:cNvSpPr>
          <p:nvPr>
            <p:ph idx="1"/>
          </p:nvPr>
        </p:nvSpPr>
        <p:spPr/>
        <p:txBody>
          <a:bodyPr>
            <a:normAutofit/>
          </a:bodyPr>
          <a:lstStyle/>
          <a:p>
            <a:endParaRPr lang="fr-FR" sz="2400" dirty="0" smtClean="0"/>
          </a:p>
          <a:p>
            <a:r>
              <a:rPr lang="fr-FR" sz="2400" dirty="0" smtClean="0"/>
              <a:t>§§ 453 à 456 HGB (</a:t>
            </a:r>
            <a:r>
              <a:rPr lang="fr-FR" sz="2400" dirty="0"/>
              <a:t>commissionnaire de transport au forfait </a:t>
            </a:r>
            <a:r>
              <a:rPr lang="fr-FR" sz="2400" dirty="0" err="1" smtClean="0"/>
              <a:t>Fixkostenspediteur</a:t>
            </a:r>
            <a:r>
              <a:rPr lang="fr-FR" sz="2400" dirty="0" smtClean="0"/>
              <a:t> et commissionnaire </a:t>
            </a:r>
            <a:r>
              <a:rPr lang="fr-FR" sz="2400" dirty="0"/>
              <a:t>de transport faisant des groupages </a:t>
            </a:r>
            <a:r>
              <a:rPr lang="fr-FR" sz="2400" dirty="0" err="1" smtClean="0"/>
              <a:t>Sammelladungsspediteur</a:t>
            </a:r>
            <a:endParaRPr lang="fr-FR" sz="2400" dirty="0" smtClean="0"/>
          </a:p>
          <a:p>
            <a:r>
              <a:rPr lang="fr-FR" sz="2400" dirty="0"/>
              <a:t>les nouvelles conditions générales </a:t>
            </a:r>
            <a:r>
              <a:rPr lang="fr-FR" sz="2400" dirty="0" err="1"/>
              <a:t>AdSp</a:t>
            </a:r>
            <a:r>
              <a:rPr lang="fr-FR" sz="2400" dirty="0"/>
              <a:t>. du 17.10.2016 ayant pris effet au 1.01.2017</a:t>
            </a:r>
            <a:r>
              <a:rPr lang="fr-FR" sz="2400" dirty="0" smtClean="0"/>
              <a:t>. </a:t>
            </a:r>
          </a:p>
          <a:p>
            <a:r>
              <a:rPr lang="fr-FR" sz="2400" i="1" dirty="0" smtClean="0"/>
              <a:t> art. 23.1.1  </a:t>
            </a:r>
            <a:r>
              <a:rPr lang="fr-FR" sz="2400" i="1" dirty="0"/>
              <a:t>à 5 € par kilogramme du poids brut de l'envoi  </a:t>
            </a:r>
            <a:endParaRPr lang="fr-FR" sz="2400" i="1" dirty="0" smtClean="0"/>
          </a:p>
          <a:p>
            <a:r>
              <a:rPr lang="fr-FR" sz="2400" i="1" dirty="0" smtClean="0"/>
              <a:t>Art. 23.1.3</a:t>
            </a:r>
            <a:r>
              <a:rPr lang="fr-FR" sz="2400" i="1" dirty="0"/>
              <a:t>.  2 droits de tirages spéciaux par kilogramme pour chaque transport avec des moyens de transport maritime </a:t>
            </a:r>
            <a:endParaRPr lang="fr-FR" sz="2400" dirty="0"/>
          </a:p>
          <a:p>
            <a:endParaRPr lang="fr-FR" sz="2400" dirty="0"/>
          </a:p>
        </p:txBody>
      </p:sp>
      <p:sp>
        <p:nvSpPr>
          <p:cNvPr id="4" name="Espace réservé du pied de page 3"/>
          <p:cNvSpPr>
            <a:spLocks noGrp="1"/>
          </p:cNvSpPr>
          <p:nvPr>
            <p:ph type="ftr" sz="quarter" idx="11"/>
          </p:nvPr>
        </p:nvSpPr>
        <p:spPr/>
        <p:txBody>
          <a:bodyPr/>
          <a:lstStyle/>
          <a:p>
            <a:r>
              <a:rPr lang="fr-FR" smtClean="0"/>
              <a:t>Thierry HIBLOT avocat</a:t>
            </a:r>
            <a:endParaRPr lang="fr-FR"/>
          </a:p>
        </p:txBody>
      </p:sp>
      <p:sp>
        <p:nvSpPr>
          <p:cNvPr id="5" name="Espace réservé du numéro de diapositive 4"/>
          <p:cNvSpPr>
            <a:spLocks noGrp="1"/>
          </p:cNvSpPr>
          <p:nvPr>
            <p:ph type="sldNum" sz="quarter" idx="12"/>
          </p:nvPr>
        </p:nvSpPr>
        <p:spPr/>
        <p:txBody>
          <a:bodyPr/>
          <a:lstStyle/>
          <a:p>
            <a:fld id="{0B93A16E-0EDE-4A5A-A55A-297C05F4EF00}" type="slidenum">
              <a:rPr lang="fr-FR" smtClean="0"/>
              <a:t>26</a:t>
            </a:fld>
            <a:endParaRPr lang="fr-FR"/>
          </a:p>
        </p:txBody>
      </p:sp>
    </p:spTree>
    <p:extLst>
      <p:ext uri="{BB962C8B-B14F-4D97-AF65-F5344CB8AC3E}">
        <p14:creationId xmlns:p14="http://schemas.microsoft.com/office/powerpoint/2010/main" val="10024964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a:t>Une qualification juridique délicate</a:t>
            </a:r>
          </a:p>
        </p:txBody>
      </p:sp>
      <p:sp>
        <p:nvSpPr>
          <p:cNvPr id="3" name="Espace réservé du contenu 2"/>
          <p:cNvSpPr>
            <a:spLocks noGrp="1"/>
          </p:cNvSpPr>
          <p:nvPr>
            <p:ph idx="1"/>
          </p:nvPr>
        </p:nvSpPr>
        <p:spPr/>
        <p:txBody>
          <a:bodyPr>
            <a:normAutofit/>
          </a:bodyPr>
          <a:lstStyle/>
          <a:p>
            <a:r>
              <a:rPr lang="fr-FR" sz="2400" dirty="0"/>
              <a:t>Cour de justice s’est prononcée le 23 octobre 2014 (</a:t>
            </a:r>
            <a:r>
              <a:rPr lang="fr-FR" sz="2400" dirty="0" err="1"/>
              <a:t>aff.</a:t>
            </a:r>
            <a:r>
              <a:rPr lang="fr-FR" sz="2400" dirty="0"/>
              <a:t> C-305/13, Dalloz actualité, 17 nov. 2014 sur cette qualification. Elle a écarté la convention de la  HAYE du 14 mars 1978 sur les contrats d’intermédiaire pour privilégier une démarche qui soumet le commissionnaire de transport à l’article 4 du règlement communautaire 593/2008 du 17 jain 2008 relatif aux obligations contractuelles dit ROME I. </a:t>
            </a:r>
          </a:p>
          <a:p>
            <a:endParaRPr lang="fr-FR" dirty="0"/>
          </a:p>
        </p:txBody>
      </p:sp>
      <p:sp>
        <p:nvSpPr>
          <p:cNvPr id="4" name="Espace réservé du pied de page 3"/>
          <p:cNvSpPr>
            <a:spLocks noGrp="1"/>
          </p:cNvSpPr>
          <p:nvPr>
            <p:ph type="ftr" sz="quarter" idx="11"/>
          </p:nvPr>
        </p:nvSpPr>
        <p:spPr/>
        <p:txBody>
          <a:bodyPr/>
          <a:lstStyle/>
          <a:p>
            <a:r>
              <a:rPr lang="fr-FR" smtClean="0"/>
              <a:t>Thierry HIBLOT avocat</a:t>
            </a:r>
            <a:endParaRPr lang="fr-FR"/>
          </a:p>
        </p:txBody>
      </p:sp>
      <p:sp>
        <p:nvSpPr>
          <p:cNvPr id="5" name="Espace réservé du numéro de diapositive 4"/>
          <p:cNvSpPr>
            <a:spLocks noGrp="1"/>
          </p:cNvSpPr>
          <p:nvPr>
            <p:ph type="sldNum" sz="quarter" idx="12"/>
          </p:nvPr>
        </p:nvSpPr>
        <p:spPr/>
        <p:txBody>
          <a:bodyPr/>
          <a:lstStyle/>
          <a:p>
            <a:fld id="{0B93A16E-0EDE-4A5A-A55A-297C05F4EF00}" type="slidenum">
              <a:rPr lang="fr-FR" smtClean="0"/>
              <a:t>27</a:t>
            </a:fld>
            <a:endParaRPr lang="fr-FR"/>
          </a:p>
        </p:txBody>
      </p:sp>
    </p:spTree>
    <p:extLst>
      <p:ext uri="{BB962C8B-B14F-4D97-AF65-F5344CB8AC3E}">
        <p14:creationId xmlns:p14="http://schemas.microsoft.com/office/powerpoint/2010/main" val="35712167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dirty="0"/>
              <a:t>Particularisme français</a:t>
            </a:r>
          </a:p>
        </p:txBody>
      </p:sp>
      <p:sp>
        <p:nvSpPr>
          <p:cNvPr id="3" name="Espace réservé du contenu 2"/>
          <p:cNvSpPr>
            <a:spLocks noGrp="1"/>
          </p:cNvSpPr>
          <p:nvPr>
            <p:ph idx="1"/>
          </p:nvPr>
        </p:nvSpPr>
        <p:spPr/>
        <p:txBody>
          <a:bodyPr>
            <a:normAutofit lnSpcReduction="10000"/>
          </a:bodyPr>
          <a:lstStyle/>
          <a:p>
            <a:endParaRPr lang="fr-FR" dirty="0" smtClean="0"/>
          </a:p>
          <a:p>
            <a:r>
              <a:rPr lang="fr-FR" sz="2600" dirty="0" err="1" smtClean="0"/>
              <a:t>Jurisp</a:t>
            </a:r>
            <a:r>
              <a:rPr lang="fr-FR" sz="2600" dirty="0" smtClean="0"/>
              <a:t> </a:t>
            </a:r>
            <a:r>
              <a:rPr lang="fr-FR" sz="2600" dirty="0"/>
              <a:t>Cour de cassation </a:t>
            </a:r>
            <a:r>
              <a:rPr lang="fr-FR" sz="2600" dirty="0" smtClean="0"/>
              <a:t>du </a:t>
            </a:r>
            <a:r>
              <a:rPr lang="fr-FR" sz="2600" dirty="0"/>
              <a:t>10 février 2015 FS-P +B  n° </a:t>
            </a:r>
            <a:r>
              <a:rPr lang="fr-FR" sz="2600" dirty="0" smtClean="0"/>
              <a:t>12-13-052 </a:t>
            </a:r>
          </a:p>
          <a:p>
            <a:endParaRPr lang="fr-FR" sz="2600" dirty="0"/>
          </a:p>
          <a:p>
            <a:r>
              <a:rPr lang="fr-FR" sz="2600" dirty="0" smtClean="0"/>
              <a:t> art. 13.2.1. contrat-type </a:t>
            </a:r>
            <a:r>
              <a:rPr lang="fr-FR" sz="2600" dirty="0"/>
              <a:t>Pertes et avaries de la </a:t>
            </a:r>
            <a:r>
              <a:rPr lang="fr-FR" sz="2600" dirty="0" smtClean="0"/>
              <a:t>marchandise </a:t>
            </a:r>
            <a:endParaRPr lang="fr-FR" sz="2600" dirty="0"/>
          </a:p>
          <a:p>
            <a:r>
              <a:rPr lang="fr-FR" sz="2600" dirty="0"/>
              <a:t> </a:t>
            </a:r>
            <a:r>
              <a:rPr lang="fr-FR" sz="2400" dirty="0" smtClean="0"/>
              <a:t>La </a:t>
            </a:r>
            <a:r>
              <a:rPr lang="fr-FR" sz="2400" dirty="0"/>
              <a:t>réparation due par le commissionnaire de transport est égale à 20 € par kilogramme de poids brut de marchandise manquante ou avariée sans pouvoir excéder une somme supérieure au produit du poids brut de la marchandise de l’envoi exprimé en tonnes multiplié par 5 000 €</a:t>
            </a:r>
            <a:r>
              <a:rPr lang="fr-FR" sz="2600" dirty="0"/>
              <a:t>.</a:t>
            </a:r>
          </a:p>
          <a:p>
            <a:endParaRPr lang="fr-FR" dirty="0"/>
          </a:p>
          <a:p>
            <a:endParaRPr lang="fr-FR" dirty="0"/>
          </a:p>
        </p:txBody>
      </p:sp>
      <p:sp>
        <p:nvSpPr>
          <p:cNvPr id="4" name="Espace réservé du pied de page 3"/>
          <p:cNvSpPr>
            <a:spLocks noGrp="1"/>
          </p:cNvSpPr>
          <p:nvPr>
            <p:ph type="ftr" sz="quarter" idx="11"/>
          </p:nvPr>
        </p:nvSpPr>
        <p:spPr/>
        <p:txBody>
          <a:bodyPr/>
          <a:lstStyle/>
          <a:p>
            <a:r>
              <a:rPr lang="fr-FR" smtClean="0"/>
              <a:t>Thierry HIBLOT avocat</a:t>
            </a:r>
            <a:endParaRPr lang="fr-FR"/>
          </a:p>
        </p:txBody>
      </p:sp>
      <p:sp>
        <p:nvSpPr>
          <p:cNvPr id="5" name="Espace réservé du numéro de diapositive 4"/>
          <p:cNvSpPr>
            <a:spLocks noGrp="1"/>
          </p:cNvSpPr>
          <p:nvPr>
            <p:ph type="sldNum" sz="quarter" idx="12"/>
          </p:nvPr>
        </p:nvSpPr>
        <p:spPr/>
        <p:txBody>
          <a:bodyPr/>
          <a:lstStyle/>
          <a:p>
            <a:fld id="{0B93A16E-0EDE-4A5A-A55A-297C05F4EF00}" type="slidenum">
              <a:rPr lang="fr-FR" smtClean="0"/>
              <a:t>28</a:t>
            </a:fld>
            <a:endParaRPr lang="fr-FR"/>
          </a:p>
        </p:txBody>
      </p:sp>
    </p:spTree>
    <p:extLst>
      <p:ext uri="{BB962C8B-B14F-4D97-AF65-F5344CB8AC3E}">
        <p14:creationId xmlns:p14="http://schemas.microsoft.com/office/powerpoint/2010/main" val="25885634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800" dirty="0" smtClean="0"/>
              <a:t/>
            </a:r>
            <a:br>
              <a:rPr lang="fr-FR" sz="2800" dirty="0" smtClean="0"/>
            </a:br>
            <a:r>
              <a:rPr lang="fr-FR" sz="2800" dirty="0"/>
              <a:t>Les travailleurs détachés dans le transport</a:t>
            </a:r>
            <a:br>
              <a:rPr lang="fr-FR" sz="2800" dirty="0"/>
            </a:br>
            <a:endParaRPr lang="fr-FR" sz="2800" dirty="0"/>
          </a:p>
        </p:txBody>
      </p:sp>
      <p:sp>
        <p:nvSpPr>
          <p:cNvPr id="3" name="Espace réservé du contenu 2"/>
          <p:cNvSpPr>
            <a:spLocks noGrp="1"/>
          </p:cNvSpPr>
          <p:nvPr>
            <p:ph idx="1"/>
          </p:nvPr>
        </p:nvSpPr>
        <p:spPr/>
        <p:txBody>
          <a:bodyPr/>
          <a:lstStyle/>
          <a:p>
            <a:endParaRPr lang="fr-FR" dirty="0" smtClean="0"/>
          </a:p>
          <a:p>
            <a:r>
              <a:rPr lang="fr-FR" sz="2400" dirty="0"/>
              <a:t>Règlement CEE n ° 3820/85 </a:t>
            </a:r>
            <a:r>
              <a:rPr lang="fr-FR" sz="2400" dirty="0" smtClean="0"/>
              <a:t>modifié par </a:t>
            </a:r>
            <a:r>
              <a:rPr lang="fr-FR" sz="2400" dirty="0"/>
              <a:t/>
            </a:r>
            <a:br>
              <a:rPr lang="fr-FR" sz="2400" dirty="0"/>
            </a:br>
            <a:r>
              <a:rPr lang="fr-FR" sz="2400" dirty="0"/>
              <a:t>Règlement CEE n </a:t>
            </a:r>
            <a:r>
              <a:rPr lang="fr-FR" sz="2400" dirty="0" smtClean="0"/>
              <a:t>°  561/2006</a:t>
            </a:r>
          </a:p>
          <a:p>
            <a:r>
              <a:rPr lang="fr-FR" sz="2400" dirty="0" smtClean="0"/>
              <a:t>RÈGLEMENT </a:t>
            </a:r>
            <a:r>
              <a:rPr lang="fr-FR" sz="2400" dirty="0"/>
              <a:t>(UE) N o 165/2014 DU PARLEMENT EUROPÉEN ET DU CONSEIL du 4 février 2014 relatif aux tachygraphes dans les transports routiers, abrogeant le règlement (CEE) n o 3821/85 du Conseil concernant l’appareil de contrôle </a:t>
            </a:r>
          </a:p>
        </p:txBody>
      </p:sp>
      <p:sp>
        <p:nvSpPr>
          <p:cNvPr id="4" name="Espace réservé du pied de page 3"/>
          <p:cNvSpPr>
            <a:spLocks noGrp="1"/>
          </p:cNvSpPr>
          <p:nvPr>
            <p:ph type="ftr" sz="quarter" idx="11"/>
          </p:nvPr>
        </p:nvSpPr>
        <p:spPr/>
        <p:txBody>
          <a:bodyPr/>
          <a:lstStyle/>
          <a:p>
            <a:r>
              <a:rPr lang="fr-FR" smtClean="0"/>
              <a:t>Thierry HIBLOT avocat</a:t>
            </a:r>
            <a:endParaRPr lang="fr-FR"/>
          </a:p>
        </p:txBody>
      </p:sp>
      <p:sp>
        <p:nvSpPr>
          <p:cNvPr id="5" name="Espace réservé du numéro de diapositive 4"/>
          <p:cNvSpPr>
            <a:spLocks noGrp="1"/>
          </p:cNvSpPr>
          <p:nvPr>
            <p:ph type="sldNum" sz="quarter" idx="12"/>
          </p:nvPr>
        </p:nvSpPr>
        <p:spPr/>
        <p:txBody>
          <a:bodyPr/>
          <a:lstStyle/>
          <a:p>
            <a:fld id="{0B93A16E-0EDE-4A5A-A55A-297C05F4EF00}" type="slidenum">
              <a:rPr lang="fr-FR" smtClean="0"/>
              <a:t>29</a:t>
            </a:fld>
            <a:endParaRPr lang="fr-FR"/>
          </a:p>
        </p:txBody>
      </p:sp>
    </p:spTree>
    <p:extLst>
      <p:ext uri="{BB962C8B-B14F-4D97-AF65-F5344CB8AC3E}">
        <p14:creationId xmlns:p14="http://schemas.microsoft.com/office/powerpoint/2010/main" val="4219209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smtClean="0"/>
              <a:t>Le corpus juridique commun au plan international avion</a:t>
            </a:r>
            <a:endParaRPr lang="fr-FR" sz="2800" dirty="0"/>
          </a:p>
        </p:txBody>
      </p:sp>
      <p:sp>
        <p:nvSpPr>
          <p:cNvPr id="3" name="Espace réservé du contenu 2"/>
          <p:cNvSpPr>
            <a:spLocks noGrp="1"/>
          </p:cNvSpPr>
          <p:nvPr>
            <p:ph idx="1"/>
          </p:nvPr>
        </p:nvSpPr>
        <p:spPr/>
        <p:txBody>
          <a:bodyPr>
            <a:normAutofit/>
          </a:bodyPr>
          <a:lstStyle/>
          <a:p>
            <a:endParaRPr lang="fr-FR" dirty="0" smtClean="0"/>
          </a:p>
          <a:p>
            <a:r>
              <a:rPr lang="fr-FR" sz="1800" dirty="0"/>
              <a:t>convention pour l'unification de certaines règles relatives au transport aérien international, faite à Montréal le 28 mai 1999 </a:t>
            </a:r>
            <a:endParaRPr lang="fr-FR" sz="1800" dirty="0" smtClean="0"/>
          </a:p>
          <a:p>
            <a:r>
              <a:rPr lang="fr-FR" sz="1800" dirty="0"/>
              <a:t>Règlement (CE) n° 889/2002 du Parlement européen et du Conseil du 13 mai 2002 modifiant le règlement (CE) n° 2027/97 du Conseil relatif à la responsabilité des transporteurs aériens en cas d'accident (Texte présentant de l'intérêt pour l'EEE) </a:t>
            </a:r>
            <a:endParaRPr lang="fr-FR" sz="1800" dirty="0" smtClean="0"/>
          </a:p>
          <a:p>
            <a:pPr lvl="0"/>
            <a:r>
              <a:rPr lang="fr-FR" sz="1800" dirty="0"/>
              <a:t>RÈGLEMENT (CE) No 261/2004 DU PARLEMENT EUROPÉEN ET DU CONSEIL</a:t>
            </a:r>
          </a:p>
          <a:p>
            <a:pPr lvl="0"/>
            <a:r>
              <a:rPr lang="fr-FR" sz="1800" dirty="0"/>
              <a:t>du 11 février 2004</a:t>
            </a:r>
          </a:p>
          <a:p>
            <a:pPr lvl="0"/>
            <a:r>
              <a:rPr lang="fr-FR" sz="1800" dirty="0"/>
              <a:t>établissant des règles communes en matière d'indemnisation et d'assistance des passagers en cas de</a:t>
            </a:r>
          </a:p>
          <a:p>
            <a:pPr lvl="0"/>
            <a:r>
              <a:rPr lang="fr-FR" sz="1800" dirty="0"/>
              <a:t>refus d'embarquement et d'annulation ou de retard important d'un vol, et abrogeant le règlement (CEE) no 295/91</a:t>
            </a:r>
          </a:p>
          <a:p>
            <a:endParaRPr lang="fr-FR" sz="1800" dirty="0" smtClean="0"/>
          </a:p>
          <a:p>
            <a:endParaRPr lang="fr-FR" sz="3000" dirty="0"/>
          </a:p>
          <a:p>
            <a:endParaRPr lang="fr-FR" dirty="0"/>
          </a:p>
        </p:txBody>
      </p:sp>
      <p:sp>
        <p:nvSpPr>
          <p:cNvPr id="4" name="Espace réservé du pied de page 3"/>
          <p:cNvSpPr>
            <a:spLocks noGrp="1"/>
          </p:cNvSpPr>
          <p:nvPr>
            <p:ph type="ftr" sz="quarter" idx="11"/>
          </p:nvPr>
        </p:nvSpPr>
        <p:spPr/>
        <p:txBody>
          <a:bodyPr/>
          <a:lstStyle/>
          <a:p>
            <a:r>
              <a:rPr lang="fr-FR" smtClean="0"/>
              <a:t>Thierry HIBLOT avocat</a:t>
            </a:r>
            <a:endParaRPr lang="fr-FR"/>
          </a:p>
        </p:txBody>
      </p:sp>
      <p:sp>
        <p:nvSpPr>
          <p:cNvPr id="5" name="Espace réservé du numéro de diapositive 4"/>
          <p:cNvSpPr>
            <a:spLocks noGrp="1"/>
          </p:cNvSpPr>
          <p:nvPr>
            <p:ph type="sldNum" sz="quarter" idx="12"/>
          </p:nvPr>
        </p:nvSpPr>
        <p:spPr/>
        <p:txBody>
          <a:bodyPr/>
          <a:lstStyle/>
          <a:p>
            <a:fld id="{0B93A16E-0EDE-4A5A-A55A-297C05F4EF00}" type="slidenum">
              <a:rPr lang="fr-FR" smtClean="0"/>
              <a:t>3</a:t>
            </a:fld>
            <a:endParaRPr lang="fr-FR"/>
          </a:p>
        </p:txBody>
      </p:sp>
    </p:spTree>
    <p:extLst>
      <p:ext uri="{BB962C8B-B14F-4D97-AF65-F5344CB8AC3E}">
        <p14:creationId xmlns:p14="http://schemas.microsoft.com/office/powerpoint/2010/main" val="19410215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100" b="1" dirty="0"/>
              <a:t>Le droit social des transports en Allemagne</a:t>
            </a:r>
            <a:r>
              <a:rPr lang="fr-FR" dirty="0"/>
              <a:t/>
            </a:r>
            <a:br>
              <a:rPr lang="fr-FR" dirty="0"/>
            </a:br>
            <a:endParaRPr lang="fr-FR" dirty="0"/>
          </a:p>
        </p:txBody>
      </p:sp>
      <p:sp>
        <p:nvSpPr>
          <p:cNvPr id="3" name="Espace réservé du contenu 2"/>
          <p:cNvSpPr>
            <a:spLocks noGrp="1"/>
          </p:cNvSpPr>
          <p:nvPr>
            <p:ph idx="1"/>
          </p:nvPr>
        </p:nvSpPr>
        <p:spPr/>
        <p:txBody>
          <a:bodyPr>
            <a:normAutofit/>
          </a:bodyPr>
          <a:lstStyle/>
          <a:p>
            <a:r>
              <a:rPr lang="fr-FR" sz="2400" dirty="0" smtClean="0"/>
              <a:t>le </a:t>
            </a:r>
            <a:r>
              <a:rPr lang="fr-FR" sz="2400" dirty="0"/>
              <a:t>droit allemand ne reconnaît pas comme temps de travail (§21a Alinéa 3 de la </a:t>
            </a:r>
            <a:r>
              <a:rPr lang="fr-FR" sz="2400" dirty="0" err="1"/>
              <a:t>ArbZG</a:t>
            </a:r>
            <a:r>
              <a:rPr lang="fr-FR" sz="2400" dirty="0"/>
              <a:t>) :  </a:t>
            </a:r>
          </a:p>
          <a:p>
            <a:r>
              <a:rPr lang="fr-FR" sz="2400" dirty="0"/>
              <a:t> ‐ le temps passé dans l’entreprise sans activité, </a:t>
            </a:r>
          </a:p>
          <a:p>
            <a:r>
              <a:rPr lang="fr-FR" sz="2400" dirty="0"/>
              <a:t>‐ le temps passé hors du lieu de travail dans l’attente d’instruction, </a:t>
            </a:r>
          </a:p>
          <a:p>
            <a:r>
              <a:rPr lang="fr-FR" sz="2400" dirty="0"/>
              <a:t> ‐ le temps passé dans la cabine dans le cadre d’un double équipage en circulation. Si le camion est à l’arrêt, c’est même un temps de repos. </a:t>
            </a:r>
          </a:p>
          <a:p>
            <a:r>
              <a:rPr lang="fr-FR" sz="2400" dirty="0"/>
              <a:t>Les temps de disponibilité ne sont pas payés en Allemagne.  Il existe des disparités selon les Länder.</a:t>
            </a:r>
          </a:p>
          <a:p>
            <a:endParaRPr lang="fr-FR" sz="2400" dirty="0"/>
          </a:p>
        </p:txBody>
      </p:sp>
      <p:sp>
        <p:nvSpPr>
          <p:cNvPr id="4" name="Espace réservé du pied de page 3"/>
          <p:cNvSpPr>
            <a:spLocks noGrp="1"/>
          </p:cNvSpPr>
          <p:nvPr>
            <p:ph type="ftr" sz="quarter" idx="11"/>
          </p:nvPr>
        </p:nvSpPr>
        <p:spPr/>
        <p:txBody>
          <a:bodyPr/>
          <a:lstStyle/>
          <a:p>
            <a:r>
              <a:rPr lang="fr-FR" smtClean="0"/>
              <a:t>Thierry HIBLOT avocat</a:t>
            </a:r>
            <a:endParaRPr lang="fr-FR"/>
          </a:p>
        </p:txBody>
      </p:sp>
      <p:sp>
        <p:nvSpPr>
          <p:cNvPr id="5" name="Espace réservé du numéro de diapositive 4"/>
          <p:cNvSpPr>
            <a:spLocks noGrp="1"/>
          </p:cNvSpPr>
          <p:nvPr>
            <p:ph type="sldNum" sz="quarter" idx="12"/>
          </p:nvPr>
        </p:nvSpPr>
        <p:spPr/>
        <p:txBody>
          <a:bodyPr/>
          <a:lstStyle/>
          <a:p>
            <a:fld id="{0B93A16E-0EDE-4A5A-A55A-297C05F4EF00}" type="slidenum">
              <a:rPr lang="fr-FR" smtClean="0"/>
              <a:t>30</a:t>
            </a:fld>
            <a:endParaRPr lang="fr-FR"/>
          </a:p>
        </p:txBody>
      </p:sp>
    </p:spTree>
    <p:extLst>
      <p:ext uri="{BB962C8B-B14F-4D97-AF65-F5344CB8AC3E}">
        <p14:creationId xmlns:p14="http://schemas.microsoft.com/office/powerpoint/2010/main" val="3285816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a:t>Le droit social des transports en France</a:t>
            </a:r>
          </a:p>
        </p:txBody>
      </p:sp>
      <p:sp>
        <p:nvSpPr>
          <p:cNvPr id="3" name="Espace réservé du contenu 2"/>
          <p:cNvSpPr>
            <a:spLocks noGrp="1"/>
          </p:cNvSpPr>
          <p:nvPr>
            <p:ph idx="1"/>
          </p:nvPr>
        </p:nvSpPr>
        <p:spPr/>
        <p:txBody>
          <a:bodyPr>
            <a:normAutofit lnSpcReduction="10000"/>
          </a:bodyPr>
          <a:lstStyle/>
          <a:p>
            <a:r>
              <a:rPr lang="fr-FR" sz="2400" dirty="0"/>
              <a:t>à compter du 1er juillet 2016. Le décret n° 2016/418, paru au JO du 9 </a:t>
            </a:r>
            <a:r>
              <a:rPr lang="fr-FR" sz="2400" dirty="0" smtClean="0"/>
              <a:t>avril 2016</a:t>
            </a:r>
          </a:p>
          <a:p>
            <a:r>
              <a:rPr lang="fr-FR" sz="2400" dirty="0" smtClean="0"/>
              <a:t>un </a:t>
            </a:r>
            <a:r>
              <a:rPr lang="fr-FR" sz="2400" dirty="0"/>
              <a:t>conducteur étranger qui charge ou décharge des marchandises en France devrait percevoir le salaire minimum </a:t>
            </a:r>
            <a:r>
              <a:rPr lang="fr-FR" sz="2400" dirty="0" smtClean="0"/>
              <a:t>français</a:t>
            </a:r>
          </a:p>
          <a:p>
            <a:r>
              <a:rPr lang="fr-FR" sz="2400" dirty="0"/>
              <a:t>La Cour de justice de l’union européenne a décidé dans un arrêt du 20 décembre 2017 qu’une cabine de camion ne lui apparaît pas constituer un lieu de repos adapté à des périodes de repos  hebdomadaires. Cela est contraire à </a:t>
            </a:r>
            <a:r>
              <a:rPr lang="fr-FR" sz="2400" i="1" dirty="0"/>
              <a:t>« l’objectif d’amélioration des conditions de travail des conducteurs poursuivi par le règlement </a:t>
            </a:r>
            <a:r>
              <a:rPr lang="fr-FR" sz="2400" i="1" dirty="0" smtClean="0"/>
              <a:t>»</a:t>
            </a:r>
            <a:r>
              <a:rPr lang="fr-FR" sz="2400" dirty="0" smtClean="0"/>
              <a:t>.  </a:t>
            </a:r>
            <a:r>
              <a:rPr lang="fr-FR" sz="2400" dirty="0"/>
              <a:t> CJUE, 20 déc. 2017, n° C-102/16, société </a:t>
            </a:r>
            <a:r>
              <a:rPr lang="fr-FR" sz="2400" dirty="0" err="1"/>
              <a:t>Vaditrans</a:t>
            </a:r>
            <a:r>
              <a:rPr lang="fr-FR" sz="2400" dirty="0"/>
              <a:t> BVBA c/ Belgique.</a:t>
            </a:r>
          </a:p>
          <a:p>
            <a:endParaRPr lang="fr-FR" sz="2400" dirty="0"/>
          </a:p>
        </p:txBody>
      </p:sp>
      <p:sp>
        <p:nvSpPr>
          <p:cNvPr id="4" name="Espace réservé du pied de page 3"/>
          <p:cNvSpPr>
            <a:spLocks noGrp="1"/>
          </p:cNvSpPr>
          <p:nvPr>
            <p:ph type="ftr" sz="quarter" idx="11"/>
          </p:nvPr>
        </p:nvSpPr>
        <p:spPr/>
        <p:txBody>
          <a:bodyPr/>
          <a:lstStyle/>
          <a:p>
            <a:r>
              <a:rPr lang="fr-FR" smtClean="0"/>
              <a:t>Thierry HIBLOT avocat</a:t>
            </a:r>
            <a:endParaRPr lang="fr-FR"/>
          </a:p>
        </p:txBody>
      </p:sp>
      <p:sp>
        <p:nvSpPr>
          <p:cNvPr id="5" name="Espace réservé du numéro de diapositive 4"/>
          <p:cNvSpPr>
            <a:spLocks noGrp="1"/>
          </p:cNvSpPr>
          <p:nvPr>
            <p:ph type="sldNum" sz="quarter" idx="12"/>
          </p:nvPr>
        </p:nvSpPr>
        <p:spPr/>
        <p:txBody>
          <a:bodyPr/>
          <a:lstStyle/>
          <a:p>
            <a:fld id="{0B93A16E-0EDE-4A5A-A55A-297C05F4EF00}" type="slidenum">
              <a:rPr lang="fr-FR" smtClean="0"/>
              <a:t>31</a:t>
            </a:fld>
            <a:endParaRPr lang="fr-FR"/>
          </a:p>
        </p:txBody>
      </p:sp>
    </p:spTree>
    <p:extLst>
      <p:ext uri="{BB962C8B-B14F-4D97-AF65-F5344CB8AC3E}">
        <p14:creationId xmlns:p14="http://schemas.microsoft.com/office/powerpoint/2010/main" val="3378169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a:t>Le corpus juridique international maritime</a:t>
            </a:r>
          </a:p>
        </p:txBody>
      </p:sp>
      <p:sp>
        <p:nvSpPr>
          <p:cNvPr id="3" name="Espace réservé du contenu 2"/>
          <p:cNvSpPr>
            <a:spLocks noGrp="1"/>
          </p:cNvSpPr>
          <p:nvPr>
            <p:ph idx="1"/>
          </p:nvPr>
        </p:nvSpPr>
        <p:spPr/>
        <p:txBody>
          <a:bodyPr>
            <a:normAutofit/>
          </a:bodyPr>
          <a:lstStyle/>
          <a:p>
            <a:r>
              <a:rPr lang="fr-FR" sz="2400" dirty="0"/>
              <a:t>Convention de Bruxelles du 25 août 1924 Pour l’unification de certaines règles en matière de connaissement et protocole de signature  (‘‘Règles de La </a:t>
            </a:r>
            <a:r>
              <a:rPr lang="fr-FR" sz="2400" dirty="0" err="1"/>
              <a:t>haye</a:t>
            </a:r>
            <a:r>
              <a:rPr lang="fr-FR" sz="2400" dirty="0"/>
              <a:t>’’)</a:t>
            </a:r>
          </a:p>
          <a:p>
            <a:r>
              <a:rPr lang="fr-FR" sz="2400" dirty="0"/>
              <a:t>PROTOCOLE DU 23 FEVRIER 1968 portant modification de la Convention Internationale pour l’unification de certaines règles en matière de connaissement signée à Bruxelles le 25 août 1924  (‘’Règles de Visby’’) entrée en vigueur le 23 juin 1977</a:t>
            </a:r>
          </a:p>
          <a:p>
            <a:r>
              <a:rPr lang="fr-FR" sz="2400" dirty="0"/>
              <a:t>ratifiés par la France et l'Allemagne</a:t>
            </a:r>
            <a:r>
              <a:rPr lang="fr-FR" sz="2400" dirty="0" smtClean="0"/>
              <a:t>,</a:t>
            </a:r>
          </a:p>
          <a:p>
            <a:r>
              <a:rPr lang="fr-FR" sz="2400" dirty="0" smtClean="0"/>
              <a:t>(principalement)</a:t>
            </a:r>
            <a:endParaRPr lang="fr-FR" sz="2400" dirty="0"/>
          </a:p>
        </p:txBody>
      </p:sp>
      <p:sp>
        <p:nvSpPr>
          <p:cNvPr id="4" name="Espace réservé du pied de page 3"/>
          <p:cNvSpPr>
            <a:spLocks noGrp="1"/>
          </p:cNvSpPr>
          <p:nvPr>
            <p:ph type="ftr" sz="quarter" idx="11"/>
          </p:nvPr>
        </p:nvSpPr>
        <p:spPr/>
        <p:txBody>
          <a:bodyPr/>
          <a:lstStyle/>
          <a:p>
            <a:r>
              <a:rPr lang="fr-FR" smtClean="0"/>
              <a:t>Thierry HIBLOT avocat</a:t>
            </a:r>
            <a:endParaRPr lang="fr-FR"/>
          </a:p>
        </p:txBody>
      </p:sp>
      <p:sp>
        <p:nvSpPr>
          <p:cNvPr id="5" name="Espace réservé du numéro de diapositive 4"/>
          <p:cNvSpPr>
            <a:spLocks noGrp="1"/>
          </p:cNvSpPr>
          <p:nvPr>
            <p:ph type="sldNum" sz="quarter" idx="12"/>
          </p:nvPr>
        </p:nvSpPr>
        <p:spPr/>
        <p:txBody>
          <a:bodyPr/>
          <a:lstStyle/>
          <a:p>
            <a:fld id="{0B93A16E-0EDE-4A5A-A55A-297C05F4EF00}" type="slidenum">
              <a:rPr lang="fr-FR" smtClean="0"/>
              <a:t>4</a:t>
            </a:fld>
            <a:endParaRPr lang="fr-FR"/>
          </a:p>
        </p:txBody>
      </p:sp>
    </p:spTree>
    <p:extLst>
      <p:ext uri="{BB962C8B-B14F-4D97-AF65-F5344CB8AC3E}">
        <p14:creationId xmlns:p14="http://schemas.microsoft.com/office/powerpoint/2010/main" val="416896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Le corpus juridique international routier</a:t>
            </a:r>
          </a:p>
        </p:txBody>
      </p:sp>
      <p:sp>
        <p:nvSpPr>
          <p:cNvPr id="3" name="Espace réservé du contenu 2"/>
          <p:cNvSpPr>
            <a:spLocks noGrp="1"/>
          </p:cNvSpPr>
          <p:nvPr>
            <p:ph idx="1"/>
          </p:nvPr>
        </p:nvSpPr>
        <p:spPr/>
        <p:txBody>
          <a:bodyPr/>
          <a:lstStyle/>
          <a:p>
            <a:r>
              <a:rPr lang="fr-FR" sz="2800" dirty="0" smtClean="0"/>
              <a:t>règlement </a:t>
            </a:r>
            <a:r>
              <a:rPr lang="fr-FR" sz="2800" dirty="0"/>
              <a:t>communautaire 593/2008 du 17 jain 2008 relatif aux obligations contractuelles dit ROME I</a:t>
            </a:r>
            <a:r>
              <a:rPr lang="fr-FR" sz="2800" dirty="0" smtClean="0"/>
              <a:t>. (articles 4 et 5 principalement)</a:t>
            </a:r>
          </a:p>
          <a:p>
            <a:r>
              <a:rPr lang="fr-FR" sz="2400" dirty="0"/>
              <a:t>convention </a:t>
            </a:r>
            <a:r>
              <a:rPr lang="fr-FR" sz="2400" dirty="0" smtClean="0"/>
              <a:t>de  </a:t>
            </a:r>
            <a:r>
              <a:rPr lang="fr-FR" sz="2400" dirty="0" err="1" smtClean="0"/>
              <a:t>Geneve</a:t>
            </a:r>
            <a:r>
              <a:rPr lang="fr-FR" sz="2400" dirty="0" smtClean="0"/>
              <a:t> </a:t>
            </a:r>
            <a:r>
              <a:rPr lang="fr-FR" sz="2400" dirty="0"/>
              <a:t>dite C.M.R. (Convention relative au contrat de transport international de Marchandise par Route) du 19 mai 1956</a:t>
            </a:r>
          </a:p>
          <a:p>
            <a:r>
              <a:rPr lang="fr-FR" sz="2400" dirty="0" smtClean="0"/>
              <a:t>Principalement….</a:t>
            </a:r>
            <a:endParaRPr lang="fr-FR" sz="2400" dirty="0"/>
          </a:p>
        </p:txBody>
      </p:sp>
      <p:sp>
        <p:nvSpPr>
          <p:cNvPr id="4" name="Espace réservé du pied de page 3"/>
          <p:cNvSpPr>
            <a:spLocks noGrp="1"/>
          </p:cNvSpPr>
          <p:nvPr>
            <p:ph type="ftr" sz="quarter" idx="11"/>
          </p:nvPr>
        </p:nvSpPr>
        <p:spPr/>
        <p:txBody>
          <a:bodyPr/>
          <a:lstStyle/>
          <a:p>
            <a:r>
              <a:rPr lang="fr-FR" smtClean="0"/>
              <a:t>Thierry HIBLOT avocat</a:t>
            </a:r>
            <a:endParaRPr lang="fr-FR"/>
          </a:p>
        </p:txBody>
      </p:sp>
      <p:sp>
        <p:nvSpPr>
          <p:cNvPr id="5" name="Espace réservé du numéro de diapositive 4"/>
          <p:cNvSpPr>
            <a:spLocks noGrp="1"/>
          </p:cNvSpPr>
          <p:nvPr>
            <p:ph type="sldNum" sz="quarter" idx="12"/>
          </p:nvPr>
        </p:nvSpPr>
        <p:spPr/>
        <p:txBody>
          <a:bodyPr/>
          <a:lstStyle/>
          <a:p>
            <a:fld id="{0B93A16E-0EDE-4A5A-A55A-297C05F4EF00}" type="slidenum">
              <a:rPr lang="fr-FR" smtClean="0"/>
              <a:t>5</a:t>
            </a:fld>
            <a:endParaRPr lang="fr-FR"/>
          </a:p>
        </p:txBody>
      </p:sp>
    </p:spTree>
    <p:extLst>
      <p:ext uri="{BB962C8B-B14F-4D97-AF65-F5344CB8AC3E}">
        <p14:creationId xmlns:p14="http://schemas.microsoft.com/office/powerpoint/2010/main" val="633400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a:t>Transport international routier de </a:t>
            </a:r>
            <a:r>
              <a:rPr lang="fr-FR" sz="2800" dirty="0" smtClean="0"/>
              <a:t>marchandises</a:t>
            </a:r>
            <a:endParaRPr lang="fr-FR" sz="2800" dirty="0"/>
          </a:p>
        </p:txBody>
      </p:sp>
      <p:sp>
        <p:nvSpPr>
          <p:cNvPr id="3" name="Espace réservé du contenu 2"/>
          <p:cNvSpPr>
            <a:spLocks noGrp="1"/>
          </p:cNvSpPr>
          <p:nvPr>
            <p:ph idx="1"/>
          </p:nvPr>
        </p:nvSpPr>
        <p:spPr/>
        <p:txBody>
          <a:bodyPr>
            <a:normAutofit/>
          </a:bodyPr>
          <a:lstStyle/>
          <a:p>
            <a:pPr hangingPunct="0"/>
            <a:r>
              <a:rPr lang="fr-FR" sz="2400" dirty="0"/>
              <a:t>Convention </a:t>
            </a:r>
            <a:r>
              <a:rPr lang="fr-FR" sz="2400" dirty="0" smtClean="0"/>
              <a:t>CMR du 19 </a:t>
            </a:r>
            <a:r>
              <a:rPr lang="fr-FR" sz="2400" dirty="0"/>
              <a:t>mai 1956 à </a:t>
            </a:r>
            <a:r>
              <a:rPr lang="fr-FR" sz="2400" dirty="0" smtClean="0"/>
              <a:t>Genève</a:t>
            </a:r>
          </a:p>
          <a:p>
            <a:pPr hangingPunct="0"/>
            <a:r>
              <a:rPr lang="fr-FR" sz="2400" dirty="0"/>
              <a:t>Article </a:t>
            </a:r>
            <a:r>
              <a:rPr lang="fr-FR" sz="2400" dirty="0" smtClean="0"/>
              <a:t>41 « est </a:t>
            </a:r>
            <a:r>
              <a:rPr lang="fr-FR" sz="2400" dirty="0"/>
              <a:t>nulle et de nul effet toute stipulation qui, directement ou indirectement, dérogerait aux dispositions de la présente Convention</a:t>
            </a:r>
            <a:r>
              <a:rPr lang="fr-FR" sz="2400" dirty="0" smtClean="0"/>
              <a:t>. »</a:t>
            </a:r>
          </a:p>
          <a:p>
            <a:pPr hangingPunct="0"/>
            <a:endParaRPr lang="fr-FR" sz="2400" dirty="0"/>
          </a:p>
          <a:p>
            <a:pPr hangingPunct="0"/>
            <a:r>
              <a:rPr lang="fr-FR" sz="2400" dirty="0" smtClean="0"/>
              <a:t>« </a:t>
            </a:r>
            <a:r>
              <a:rPr lang="fr-FR" sz="2400" dirty="0" smtClean="0">
                <a:effectLst/>
              </a:rPr>
              <a:t> en langues anglaise et française, les deux textes faisant également foi. »</a:t>
            </a:r>
          </a:p>
          <a:p>
            <a:pPr hangingPunct="0"/>
            <a:endParaRPr lang="fr-FR" dirty="0"/>
          </a:p>
          <a:p>
            <a:endParaRPr lang="fr-FR" dirty="0"/>
          </a:p>
        </p:txBody>
      </p:sp>
      <p:sp>
        <p:nvSpPr>
          <p:cNvPr id="4" name="Espace réservé du pied de page 3"/>
          <p:cNvSpPr>
            <a:spLocks noGrp="1"/>
          </p:cNvSpPr>
          <p:nvPr>
            <p:ph type="ftr" sz="quarter" idx="11"/>
          </p:nvPr>
        </p:nvSpPr>
        <p:spPr/>
        <p:txBody>
          <a:bodyPr/>
          <a:lstStyle/>
          <a:p>
            <a:r>
              <a:rPr lang="fr-FR" smtClean="0"/>
              <a:t>Thierry HIBLOT avocat</a:t>
            </a:r>
            <a:endParaRPr lang="fr-FR"/>
          </a:p>
        </p:txBody>
      </p:sp>
      <p:sp>
        <p:nvSpPr>
          <p:cNvPr id="5" name="Espace réservé du numéro de diapositive 4"/>
          <p:cNvSpPr>
            <a:spLocks noGrp="1"/>
          </p:cNvSpPr>
          <p:nvPr>
            <p:ph type="sldNum" sz="quarter" idx="12"/>
          </p:nvPr>
        </p:nvSpPr>
        <p:spPr/>
        <p:txBody>
          <a:bodyPr/>
          <a:lstStyle/>
          <a:p>
            <a:fld id="{0B93A16E-0EDE-4A5A-A55A-297C05F4EF00}" type="slidenum">
              <a:rPr lang="fr-FR" smtClean="0"/>
              <a:t>6</a:t>
            </a:fld>
            <a:endParaRPr lang="fr-FR"/>
          </a:p>
        </p:txBody>
      </p:sp>
    </p:spTree>
    <p:extLst>
      <p:ext uri="{BB962C8B-B14F-4D97-AF65-F5344CB8AC3E}">
        <p14:creationId xmlns:p14="http://schemas.microsoft.com/office/powerpoint/2010/main" val="3542093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a:t>Le droit national allemand des transports</a:t>
            </a:r>
          </a:p>
        </p:txBody>
      </p:sp>
      <p:sp>
        <p:nvSpPr>
          <p:cNvPr id="3" name="Espace réservé du contenu 2"/>
          <p:cNvSpPr>
            <a:spLocks noGrp="1"/>
          </p:cNvSpPr>
          <p:nvPr>
            <p:ph idx="1"/>
          </p:nvPr>
        </p:nvSpPr>
        <p:spPr/>
        <p:txBody>
          <a:bodyPr>
            <a:normAutofit/>
          </a:bodyPr>
          <a:lstStyle/>
          <a:p>
            <a:r>
              <a:rPr lang="fr-FR" sz="2400" dirty="0"/>
              <a:t>Il est codifié aux articles 407 à 619 du code de commerce </a:t>
            </a:r>
            <a:r>
              <a:rPr lang="fr-FR" sz="2400" dirty="0" smtClean="0"/>
              <a:t> ( </a:t>
            </a:r>
            <a:r>
              <a:rPr lang="fr-FR" sz="2400" dirty="0"/>
              <a:t>§§  407 HGB  à § 619 </a:t>
            </a:r>
            <a:r>
              <a:rPr lang="fr-FR" sz="2400" dirty="0" smtClean="0"/>
              <a:t>HGB)</a:t>
            </a:r>
          </a:p>
          <a:p>
            <a:r>
              <a:rPr lang="fr-FR" sz="2400" dirty="0"/>
              <a:t>De nombreuses </a:t>
            </a:r>
            <a:r>
              <a:rPr lang="fr-FR" sz="2400" dirty="0" smtClean="0"/>
              <a:t>autres sources </a:t>
            </a:r>
            <a:r>
              <a:rPr lang="fr-FR" sz="2400" dirty="0"/>
              <a:t>de droit selon le moyen de transport </a:t>
            </a:r>
            <a:r>
              <a:rPr lang="fr-FR" sz="2400" dirty="0" smtClean="0"/>
              <a:t>envisagé et notamment</a:t>
            </a:r>
          </a:p>
          <a:p>
            <a:r>
              <a:rPr lang="fr-FR" sz="2400" dirty="0" err="1" smtClean="0"/>
              <a:t>Einfuhrungsgesetz</a:t>
            </a:r>
            <a:r>
              <a:rPr lang="fr-FR" sz="2400" dirty="0" smtClean="0"/>
              <a:t> </a:t>
            </a:r>
            <a:r>
              <a:rPr lang="fr-FR" sz="2400" dirty="0" err="1" smtClean="0"/>
              <a:t>zum</a:t>
            </a:r>
            <a:r>
              <a:rPr lang="fr-FR" sz="2400" dirty="0" smtClean="0"/>
              <a:t> </a:t>
            </a:r>
            <a:r>
              <a:rPr lang="fr-FR" sz="2400" dirty="0" err="1" smtClean="0"/>
              <a:t>Handelsgesetzbuch</a:t>
            </a:r>
            <a:endParaRPr lang="fr-FR" sz="2400" dirty="0" smtClean="0"/>
          </a:p>
          <a:p>
            <a:r>
              <a:rPr lang="fr-FR" sz="2400" dirty="0" err="1" smtClean="0"/>
              <a:t>Binnenschiffahrtsgesetz</a:t>
            </a:r>
            <a:r>
              <a:rPr lang="fr-FR" sz="2400" dirty="0" smtClean="0"/>
              <a:t>…..</a:t>
            </a:r>
            <a:endParaRPr lang="fr-FR" sz="2400" dirty="0"/>
          </a:p>
        </p:txBody>
      </p:sp>
      <p:sp>
        <p:nvSpPr>
          <p:cNvPr id="4" name="Espace réservé du pied de page 3"/>
          <p:cNvSpPr>
            <a:spLocks noGrp="1"/>
          </p:cNvSpPr>
          <p:nvPr>
            <p:ph type="ftr" sz="quarter" idx="11"/>
          </p:nvPr>
        </p:nvSpPr>
        <p:spPr/>
        <p:txBody>
          <a:bodyPr/>
          <a:lstStyle/>
          <a:p>
            <a:r>
              <a:rPr lang="fr-FR" smtClean="0"/>
              <a:t>Thierry HIBLOT avocat</a:t>
            </a:r>
            <a:endParaRPr lang="fr-FR"/>
          </a:p>
        </p:txBody>
      </p:sp>
      <p:sp>
        <p:nvSpPr>
          <p:cNvPr id="5" name="Espace réservé du numéro de diapositive 4"/>
          <p:cNvSpPr>
            <a:spLocks noGrp="1"/>
          </p:cNvSpPr>
          <p:nvPr>
            <p:ph type="sldNum" sz="quarter" idx="12"/>
          </p:nvPr>
        </p:nvSpPr>
        <p:spPr/>
        <p:txBody>
          <a:bodyPr/>
          <a:lstStyle/>
          <a:p>
            <a:fld id="{0B93A16E-0EDE-4A5A-A55A-297C05F4EF00}" type="slidenum">
              <a:rPr lang="fr-FR" smtClean="0"/>
              <a:t>7</a:t>
            </a:fld>
            <a:endParaRPr lang="fr-FR"/>
          </a:p>
        </p:txBody>
      </p:sp>
    </p:spTree>
    <p:extLst>
      <p:ext uri="{BB962C8B-B14F-4D97-AF65-F5344CB8AC3E}">
        <p14:creationId xmlns:p14="http://schemas.microsoft.com/office/powerpoint/2010/main" val="4251416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a:t>Le droit national français des transports</a:t>
            </a:r>
          </a:p>
        </p:txBody>
      </p:sp>
      <p:sp>
        <p:nvSpPr>
          <p:cNvPr id="3" name="Espace réservé du contenu 2"/>
          <p:cNvSpPr>
            <a:spLocks noGrp="1"/>
          </p:cNvSpPr>
          <p:nvPr>
            <p:ph idx="1"/>
          </p:nvPr>
        </p:nvSpPr>
        <p:spPr/>
        <p:txBody>
          <a:bodyPr>
            <a:normAutofit/>
          </a:bodyPr>
          <a:lstStyle/>
          <a:p>
            <a:r>
              <a:rPr lang="fr-FR" sz="2400" dirty="0"/>
              <a:t>Codifié à l'origine aux articles L 132–3 du code de commerce </a:t>
            </a:r>
            <a:r>
              <a:rPr lang="fr-FR" sz="2400" dirty="0" smtClean="0"/>
              <a:t> à </a:t>
            </a:r>
            <a:r>
              <a:rPr lang="fr-FR" sz="2400" dirty="0"/>
              <a:t>L 133–9 du code de  commerce</a:t>
            </a:r>
          </a:p>
          <a:p>
            <a:endParaRPr lang="fr-FR" sz="2400" dirty="0"/>
          </a:p>
          <a:p>
            <a:r>
              <a:rPr lang="fr-FR" sz="2400" dirty="0"/>
              <a:t>repris dans un code de transport qui rassemble tous les textes relatifs au droit des transports, quel que soit le moyen de transport utilisé</a:t>
            </a:r>
          </a:p>
        </p:txBody>
      </p:sp>
      <p:sp>
        <p:nvSpPr>
          <p:cNvPr id="4" name="Espace réservé du pied de page 3"/>
          <p:cNvSpPr>
            <a:spLocks noGrp="1"/>
          </p:cNvSpPr>
          <p:nvPr>
            <p:ph type="ftr" sz="quarter" idx="11"/>
          </p:nvPr>
        </p:nvSpPr>
        <p:spPr/>
        <p:txBody>
          <a:bodyPr/>
          <a:lstStyle/>
          <a:p>
            <a:r>
              <a:rPr lang="fr-FR" smtClean="0"/>
              <a:t>Thierry HIBLOT avocat</a:t>
            </a:r>
            <a:endParaRPr lang="fr-FR"/>
          </a:p>
        </p:txBody>
      </p:sp>
      <p:sp>
        <p:nvSpPr>
          <p:cNvPr id="5" name="Espace réservé du numéro de diapositive 4"/>
          <p:cNvSpPr>
            <a:spLocks noGrp="1"/>
          </p:cNvSpPr>
          <p:nvPr>
            <p:ph type="sldNum" sz="quarter" idx="12"/>
          </p:nvPr>
        </p:nvSpPr>
        <p:spPr/>
        <p:txBody>
          <a:bodyPr/>
          <a:lstStyle/>
          <a:p>
            <a:fld id="{0B93A16E-0EDE-4A5A-A55A-297C05F4EF00}" type="slidenum">
              <a:rPr lang="fr-FR" smtClean="0"/>
              <a:t>8</a:t>
            </a:fld>
            <a:endParaRPr lang="fr-FR"/>
          </a:p>
        </p:txBody>
      </p:sp>
    </p:spTree>
    <p:extLst>
      <p:ext uri="{BB962C8B-B14F-4D97-AF65-F5344CB8AC3E}">
        <p14:creationId xmlns:p14="http://schemas.microsoft.com/office/powerpoint/2010/main" val="1842499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a:t>Des principes fondamentaux communs</a:t>
            </a:r>
          </a:p>
        </p:txBody>
      </p:sp>
      <p:sp>
        <p:nvSpPr>
          <p:cNvPr id="3" name="Espace réservé du contenu 2"/>
          <p:cNvSpPr>
            <a:spLocks noGrp="1"/>
          </p:cNvSpPr>
          <p:nvPr>
            <p:ph idx="1"/>
          </p:nvPr>
        </p:nvSpPr>
        <p:spPr/>
        <p:txBody>
          <a:bodyPr>
            <a:normAutofit/>
          </a:bodyPr>
          <a:lstStyle/>
          <a:p>
            <a:r>
              <a:rPr lang="fr-FR" sz="2400" dirty="0"/>
              <a:t>L’économie générale du contrat repose sur le même équilibre : une présomption de responsabilité du transporteur,  réputé à défaut de réserves au chargement avoir pris la marchandise en bon état, et une possibilité de réclamations à la livraison très encadrée dans sa forme et ses délais et une limitation légale ou réglementaire du montant de la responsabilité du </a:t>
            </a:r>
            <a:r>
              <a:rPr lang="fr-FR" sz="2400" dirty="0" smtClean="0"/>
              <a:t>transporteur</a:t>
            </a:r>
            <a:r>
              <a:rPr lang="fr-FR" sz="2400" dirty="0"/>
              <a:t>,</a:t>
            </a:r>
          </a:p>
        </p:txBody>
      </p:sp>
      <p:sp>
        <p:nvSpPr>
          <p:cNvPr id="4" name="Espace réservé du pied de page 3"/>
          <p:cNvSpPr>
            <a:spLocks noGrp="1"/>
          </p:cNvSpPr>
          <p:nvPr>
            <p:ph type="ftr" sz="quarter" idx="11"/>
          </p:nvPr>
        </p:nvSpPr>
        <p:spPr/>
        <p:txBody>
          <a:bodyPr/>
          <a:lstStyle/>
          <a:p>
            <a:r>
              <a:rPr lang="fr-FR" smtClean="0"/>
              <a:t>Thierry HIBLOT avocat</a:t>
            </a:r>
            <a:endParaRPr lang="fr-FR"/>
          </a:p>
        </p:txBody>
      </p:sp>
      <p:sp>
        <p:nvSpPr>
          <p:cNvPr id="5" name="Espace réservé du numéro de diapositive 4"/>
          <p:cNvSpPr>
            <a:spLocks noGrp="1"/>
          </p:cNvSpPr>
          <p:nvPr>
            <p:ph type="sldNum" sz="quarter" idx="12"/>
          </p:nvPr>
        </p:nvSpPr>
        <p:spPr/>
        <p:txBody>
          <a:bodyPr/>
          <a:lstStyle/>
          <a:p>
            <a:fld id="{0B93A16E-0EDE-4A5A-A55A-297C05F4EF00}" type="slidenum">
              <a:rPr lang="fr-FR" smtClean="0"/>
              <a:t>9</a:t>
            </a:fld>
            <a:endParaRPr lang="fr-FR"/>
          </a:p>
        </p:txBody>
      </p:sp>
    </p:spTree>
    <p:extLst>
      <p:ext uri="{BB962C8B-B14F-4D97-AF65-F5344CB8AC3E}">
        <p14:creationId xmlns:p14="http://schemas.microsoft.com/office/powerpoint/2010/main" val="52529322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1834</TotalTime>
  <Words>1407</Words>
  <Application>Microsoft Office PowerPoint</Application>
  <PresentationFormat>Affichage à l'écran (4:3)</PresentationFormat>
  <Paragraphs>221</Paragraphs>
  <Slides>31</Slides>
  <Notes>0</Notes>
  <HiddenSlides>0</HiddenSlides>
  <MMClips>0</MMClips>
  <ScaleCrop>false</ScaleCrop>
  <HeadingPairs>
    <vt:vector size="4" baseType="variant">
      <vt:variant>
        <vt:lpstr>Thème</vt:lpstr>
      </vt:variant>
      <vt:variant>
        <vt:i4>1</vt:i4>
      </vt:variant>
      <vt:variant>
        <vt:lpstr>Titres des diapositives</vt:lpstr>
      </vt:variant>
      <vt:variant>
        <vt:i4>31</vt:i4>
      </vt:variant>
    </vt:vector>
  </HeadingPairs>
  <TitlesOfParts>
    <vt:vector size="32" baseType="lpstr">
      <vt:lpstr>Thème Office</vt:lpstr>
      <vt:lpstr>Droit des transports spécificités françaises et allemandes</vt:lpstr>
      <vt:lpstr>Le corpus juridique commun au plan international matière ferroviaire</vt:lpstr>
      <vt:lpstr>Le corpus juridique commun au plan international avion</vt:lpstr>
      <vt:lpstr>Le corpus juridique international maritime</vt:lpstr>
      <vt:lpstr>Le corpus juridique international routier</vt:lpstr>
      <vt:lpstr>Transport international routier de marchandises</vt:lpstr>
      <vt:lpstr>Le droit national allemand des transports</vt:lpstr>
      <vt:lpstr>Le droit national français des transports</vt:lpstr>
      <vt:lpstr>Des principes fondamentaux communs</vt:lpstr>
      <vt:lpstr> Un accès à la profession réglementée en France comme en Allemagne </vt:lpstr>
      <vt:lpstr>Les principales règles d'accès</vt:lpstr>
      <vt:lpstr> En France  </vt:lpstr>
      <vt:lpstr>En Allemagne</vt:lpstr>
      <vt:lpstr>Un droit national français très réglementaire</vt:lpstr>
      <vt:lpstr>Un droit national allemand plus législatif</vt:lpstr>
      <vt:lpstr>        Un droit national allemand des transports mieux harmonisé à l’international </vt:lpstr>
      <vt:lpstr>Adéquation du droit allemand avec la CMR</vt:lpstr>
      <vt:lpstr>Particularisme français</vt:lpstr>
      <vt:lpstr>Autre particularité française</vt:lpstr>
      <vt:lpstr>Les contrats types</vt:lpstr>
      <vt:lpstr>dispositions  contradictoires entre la France et l’Allemagne</vt:lpstr>
      <vt:lpstr>La prescription de la réclamation</vt:lpstr>
      <vt:lpstr>La faute inexcusable</vt:lpstr>
      <vt:lpstr>La force majeure</vt:lpstr>
      <vt:lpstr>  Le commissionnaire de transport </vt:lpstr>
      <vt:lpstr>Le commissionnaire de transport allemand (spediteur)</vt:lpstr>
      <vt:lpstr>Une qualification juridique délicate</vt:lpstr>
      <vt:lpstr>Particularisme français</vt:lpstr>
      <vt:lpstr> Les travailleurs détachés dans le transport </vt:lpstr>
      <vt:lpstr>Le droit social des transports en Allemagne </vt:lpstr>
      <vt:lpstr>Le droit social des transports en France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Droit des transports spécificités françaises et allemandes</dc:title>
  <dc:creator>Thierry</dc:creator>
  <cp:lastModifiedBy>SDAVID</cp:lastModifiedBy>
  <cp:revision>28</cp:revision>
  <dcterms:created xsi:type="dcterms:W3CDTF">2017-12-29T16:37:10Z</dcterms:created>
  <dcterms:modified xsi:type="dcterms:W3CDTF">2018-02-01T15:22:46Z</dcterms:modified>
</cp:coreProperties>
</file>