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2.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3.xml" ContentType="application/vnd.openxmlformats-officedocument.presentationml.notesSlide+xml"/>
  <Override PartName="/ppt/charts/chart7.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8.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0.xml" ContentType="application/vnd.openxmlformats-officedocument.drawingml.chart+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8" r:id="rId2"/>
    <p:sldId id="307" r:id="rId3"/>
    <p:sldId id="313" r:id="rId4"/>
    <p:sldId id="314" r:id="rId5"/>
    <p:sldId id="275" r:id="rId6"/>
    <p:sldId id="276" r:id="rId7"/>
    <p:sldId id="278" r:id="rId8"/>
    <p:sldId id="323" r:id="rId9"/>
    <p:sldId id="331" r:id="rId10"/>
    <p:sldId id="279" r:id="rId11"/>
    <p:sldId id="287" r:id="rId12"/>
    <p:sldId id="288" r:id="rId13"/>
    <p:sldId id="289" r:id="rId14"/>
    <p:sldId id="291" r:id="rId15"/>
    <p:sldId id="290" r:id="rId16"/>
    <p:sldId id="332" r:id="rId17"/>
    <p:sldId id="333"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AEAEA"/>
    <a:srgbClr val="E6E6E6"/>
    <a:srgbClr val="FF6600"/>
    <a:srgbClr val="CCECFF"/>
    <a:srgbClr val="7272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2308" autoAdjust="0"/>
  </p:normalViewPr>
  <p:slideViewPr>
    <p:cSldViewPr snapToGrid="0">
      <p:cViewPr>
        <p:scale>
          <a:sx n="77" d="100"/>
          <a:sy n="77" d="100"/>
        </p:scale>
        <p:origin x="-588" y="-6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Orozco_J\AppData\Local\Microsoft\Windows\INetCache\Content.Outlook\U5OLRSY9\OECD-IMF%2006_2019.xlsx" TargetMode="External"/></Relationships>
</file>

<file path=ppt/charts/_rels/chart10.xml.rels><?xml version="1.0" encoding="UTF-8" standalone="yes"?>
<Relationships xmlns="http://schemas.openxmlformats.org/package/2006/relationships"><Relationship Id="rId3" Type="http://schemas.microsoft.com/office/2011/relationships/chartColorStyle" Target="colors5.xml"/><Relationship Id="rId2" Type="http://schemas.openxmlformats.org/officeDocument/2006/relationships/chartUserShapes" Target="../drawings/drawing1.xml"/><Relationship Id="rId1" Type="http://schemas.openxmlformats.org/officeDocument/2006/relationships/oleObject" Target="file:///\\main.oecd.org\sdataDEV\Data\LEO%202019\Graphs\Statlinks%20ALL\Chapter%203\Figure%203.18.%20Relationship%20between%20emissions%20and%20GDP.xlsx" TargetMode="External"/><Relationship Id="rId4" Type="http://schemas.microsoft.com/office/2011/relationships/chartStyle" Target="style5.xml"/></Relationships>
</file>

<file path=ppt/charts/_rels/chart2.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Orozco_J\AppData\Local\Microsoft\Windows\INetCache\Content.Outlook\U5OLRSY9\OECD-IMF%2006_201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Orozco_J\Downloads\412019021p1g012.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Orozco_J\Downloads\412019021p1g017.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main.oecd.org\sdataDEV\Data\LEO%202019\Graphs\Statlinks%20ALL\Chapter%201\Figure&#160;1.13.%20Poverty%20and%20inequality%20in%20Latin%20America%20and%20the%20Caribbean.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main.oecd.org\sdataDEV\Data\LEO%202019\Graphs\Statlinks%20ALL\Chapter%201\Figure&#160;1.13.%20Poverty%20and%20inequality%20in%20Latin%20America%20and%20the%20Caribbea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main.oecd.org\sdataDEV\Data\LEO%202019\Graphs\Traps\Figure%202.1.Labour%20productivity%202018.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main.oecd.org\sdataDEV\Data\LEO%202019\Graphs\Traps\Figure%202.6.%20Socioeconomic%20classe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main.oecd.org\sdataDEV\Data\LEO%202019\Graphs\Traps\Figure%202.12%20tax%20mora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0.13285764016894772"/>
          <c:w val="0.98906927548920154"/>
          <c:h val="0.85718195830922828"/>
        </c:manualLayout>
      </c:layout>
      <c:lineChart>
        <c:grouping val="standard"/>
        <c:varyColors val="0"/>
        <c:ser>
          <c:idx val="0"/>
          <c:order val="0"/>
          <c:tx>
            <c:strRef>
              <c:f>'[OECD-IMF 06_2019.xlsx]Slide 1'!$A$2</c:f>
              <c:strCache>
                <c:ptCount val="1"/>
                <c:pt idx="0">
                  <c:v>OCDE</c:v>
                </c:pt>
              </c:strCache>
            </c:strRef>
          </c:tx>
          <c:spPr>
            <a:ln w="22225" cap="rnd" cmpd="sng" algn="ctr">
              <a:solidFill>
                <a:srgbClr val="4F81BD"/>
              </a:solidFill>
              <a:prstDash val="solid"/>
              <a:round/>
            </a:ln>
            <a:effectLst/>
          </c:spPr>
          <c:marker>
            <c:symbol val="none"/>
          </c:marker>
          <c:cat>
            <c:numRef>
              <c:f>'[OECD-IMF 06_2019.xlsx]Slide 1'!$B$1:$V$1</c:f>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'[OECD-IMF 06_2019.xlsx]Slide 1'!$B$2:$V$2</c:f>
              <c:numCache>
                <c:formatCode>0.0</c:formatCode>
                <c:ptCount val="21"/>
                <c:pt idx="0">
                  <c:v>4.16</c:v>
                </c:pt>
                <c:pt idx="1">
                  <c:v>1.38</c:v>
                </c:pt>
                <c:pt idx="2">
                  <c:v>1.67</c:v>
                </c:pt>
                <c:pt idx="3">
                  <c:v>2.1</c:v>
                </c:pt>
                <c:pt idx="4">
                  <c:v>3.23</c:v>
                </c:pt>
                <c:pt idx="5">
                  <c:v>2.9185697857827098</c:v>
                </c:pt>
                <c:pt idx="6">
                  <c:v>3.1921157533121303</c:v>
                </c:pt>
                <c:pt idx="7">
                  <c:v>2.6654120627126243</c:v>
                </c:pt>
                <c:pt idx="8">
                  <c:v>0.28595237838162646</c:v>
                </c:pt>
                <c:pt idx="9">
                  <c:v>-3.3977649077229555</c:v>
                </c:pt>
                <c:pt idx="10">
                  <c:v>2.9682867525198997</c:v>
                </c:pt>
                <c:pt idx="11">
                  <c:v>2.0350947813545739</c:v>
                </c:pt>
                <c:pt idx="12">
                  <c:v>1.3704115277366258</c:v>
                </c:pt>
                <c:pt idx="13">
                  <c:v>1.5694339884068986</c:v>
                </c:pt>
                <c:pt idx="14">
                  <c:v>2.1749995428856916</c:v>
                </c:pt>
                <c:pt idx="15">
                  <c:v>2.5281409471141547</c:v>
                </c:pt>
                <c:pt idx="16">
                  <c:v>1.8194390491000689</c:v>
                </c:pt>
                <c:pt idx="17">
                  <c:v>2.5865228588039191</c:v>
                </c:pt>
                <c:pt idx="18">
                  <c:v>2.2752407796534424</c:v>
                </c:pt>
                <c:pt idx="19">
                  <c:v>1.7786715438599554</c:v>
                </c:pt>
                <c:pt idx="20">
                  <c:v>1.8169874402448549</c:v>
                </c:pt>
              </c:numCache>
            </c:numRef>
          </c:val>
          <c:smooth val="0"/>
          <c:extLst xmlns:c16r2="http://schemas.microsoft.com/office/drawing/2015/06/chart">
            <c:ext xmlns:c16="http://schemas.microsoft.com/office/drawing/2014/chart" uri="{C3380CC4-5D6E-409C-BE32-E72D297353CC}">
              <c16:uniqueId val="{00000000-FB49-4267-8702-2F4E2B2E961E}"/>
            </c:ext>
          </c:extLst>
        </c:ser>
        <c:ser>
          <c:idx val="1"/>
          <c:order val="1"/>
          <c:tx>
            <c:strRef>
              <c:f>'[OECD-IMF 06_2019.xlsx]Slide 1'!$A$3</c:f>
              <c:strCache>
                <c:ptCount val="1"/>
                <c:pt idx="0">
                  <c:v>ALC</c:v>
                </c:pt>
              </c:strCache>
            </c:strRef>
          </c:tx>
          <c:spPr>
            <a:ln w="25400" cap="rnd" cmpd="sng" algn="ctr">
              <a:solidFill>
                <a:srgbClr val="000000"/>
              </a:solidFill>
              <a:prstDash val="solid"/>
              <a:round/>
            </a:ln>
            <a:effectLst/>
          </c:spPr>
          <c:marker>
            <c:symbol val="none"/>
          </c:marker>
          <c:cat>
            <c:numRef>
              <c:f>'[OECD-IMF 06_2019.xlsx]Slide 1'!$B$1:$V$1</c:f>
              <c:numCache>
                <c:formatCode>General</c:formatCode>
                <c:ptCount val="21"/>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numCache>
            </c:numRef>
          </c:cat>
          <c:val>
            <c:numRef>
              <c:f>'[OECD-IMF 06_2019.xlsx]Slide 1'!$B$3:$V$3</c:f>
              <c:numCache>
                <c:formatCode>General</c:formatCode>
                <c:ptCount val="21"/>
                <c:pt idx="0">
                  <c:v>3.6930000000000001</c:v>
                </c:pt>
                <c:pt idx="1">
                  <c:v>0.60799999999999998</c:v>
                </c:pt>
                <c:pt idx="2">
                  <c:v>0.39100000000000001</c:v>
                </c:pt>
                <c:pt idx="3">
                  <c:v>2.0169999999999999</c:v>
                </c:pt>
                <c:pt idx="4">
                  <c:v>6.1539999999999999</c:v>
                </c:pt>
                <c:pt idx="5">
                  <c:v>4.4000000000000004</c:v>
                </c:pt>
                <c:pt idx="6">
                  <c:v>5.4649999999999999</c:v>
                </c:pt>
                <c:pt idx="7">
                  <c:v>5.5949999999999998</c:v>
                </c:pt>
                <c:pt idx="8">
                  <c:v>3.9620000000000002</c:v>
                </c:pt>
                <c:pt idx="9" formatCode="0.0">
                  <c:v>-1.994</c:v>
                </c:pt>
                <c:pt idx="10" formatCode="0.0">
                  <c:v>6.1459999999999999</c:v>
                </c:pt>
                <c:pt idx="11" formatCode="0.0">
                  <c:v>4.6310000000000002</c:v>
                </c:pt>
                <c:pt idx="12" formatCode="0.0">
                  <c:v>2.9089999999999998</c:v>
                </c:pt>
                <c:pt idx="13" formatCode="0.0">
                  <c:v>2.8959999999999999</c:v>
                </c:pt>
                <c:pt idx="14" formatCode="0.0">
                  <c:v>1.3320000000000001</c:v>
                </c:pt>
                <c:pt idx="15" formatCode="0.0">
                  <c:v>0.32100000000000001</c:v>
                </c:pt>
                <c:pt idx="16" formatCode="0.0">
                  <c:v>-0.61</c:v>
                </c:pt>
                <c:pt idx="17" formatCode="0.0">
                  <c:v>1.198</c:v>
                </c:pt>
                <c:pt idx="18" formatCode="0.0">
                  <c:v>1.0469999999999999</c:v>
                </c:pt>
                <c:pt idx="19" formatCode="0.0">
                  <c:v>1.393</c:v>
                </c:pt>
                <c:pt idx="20" formatCode="0.0">
                  <c:v>2.379</c:v>
                </c:pt>
              </c:numCache>
            </c:numRef>
          </c:val>
          <c:smooth val="0"/>
          <c:extLst xmlns:c16r2="http://schemas.microsoft.com/office/drawing/2015/06/chart">
            <c:ext xmlns:c16="http://schemas.microsoft.com/office/drawing/2014/chart" uri="{C3380CC4-5D6E-409C-BE32-E72D297353CC}">
              <c16:uniqueId val="{00000001-FB49-4267-8702-2F4E2B2E961E}"/>
            </c:ext>
          </c:extLst>
        </c:ser>
        <c:dLbls>
          <c:showLegendKey val="0"/>
          <c:showVal val="0"/>
          <c:showCatName val="0"/>
          <c:showSerName val="0"/>
          <c:showPercent val="0"/>
          <c:showBubbleSize val="0"/>
        </c:dLbls>
        <c:marker val="1"/>
        <c:smooth val="0"/>
        <c:axId val="36333056"/>
        <c:axId val="36334592"/>
      </c:lineChart>
      <c:catAx>
        <c:axId val="36333056"/>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000" b="0" i="0">
                <a:solidFill>
                  <a:srgbClr val="000000"/>
                </a:solidFill>
                <a:latin typeface="Arial Narrow"/>
                <a:ea typeface="Arial Narrow"/>
                <a:cs typeface="Arial Narrow"/>
              </a:defRPr>
            </a:pPr>
            <a:endParaRPr lang="fr-FR"/>
          </a:p>
        </c:txPr>
        <c:crossAx val="36334592"/>
        <c:crosses val="autoZero"/>
        <c:auto val="1"/>
        <c:lblAlgn val="ctr"/>
        <c:lblOffset val="0"/>
        <c:tickLblSkip val="1"/>
        <c:noMultiLvlLbl val="0"/>
      </c:catAx>
      <c:valAx>
        <c:axId val="36334592"/>
        <c:scaling>
          <c:orientation val="minMax"/>
        </c:scaling>
        <c:delete val="0"/>
        <c:axPos val="l"/>
        <c:majorGridlines>
          <c:spPr>
            <a:ln w="9525" cmpd="sng">
              <a:solidFill>
                <a:srgbClr val="FFFFFF"/>
              </a:solidFill>
              <a:prstDash val="solid"/>
            </a:ln>
          </c:spPr>
        </c:majorGridlines>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000" b="0" i="0">
                <a:solidFill>
                  <a:srgbClr val="000000"/>
                </a:solidFill>
                <a:latin typeface="Arial Narrow"/>
                <a:ea typeface="Arial Narrow"/>
                <a:cs typeface="Arial Narrow"/>
              </a:defRPr>
            </a:pPr>
            <a:endParaRPr lang="fr-FR"/>
          </a:p>
        </c:txPr>
        <c:crossAx val="36333056"/>
        <c:crosses val="autoZero"/>
        <c:crossBetween val="between"/>
      </c:valAx>
      <c:spPr>
        <a:solidFill>
          <a:srgbClr val="F4FFFF"/>
        </a:solidFill>
        <a:ln w="9525">
          <a:solidFill>
            <a:srgbClr val="000000"/>
          </a:solidFill>
        </a:ln>
      </c:spPr>
    </c:plotArea>
    <c:legend>
      <c:legendPos val="r"/>
      <c:layout>
        <c:manualLayout>
          <c:xMode val="edge"/>
          <c:yMode val="edge"/>
          <c:x val="4.1301613461006498E-2"/>
          <c:y val="1.9920803043647736E-2"/>
          <c:w val="0.95199139726160387"/>
          <c:h val="7.4703011413679007E-2"/>
        </c:manualLayout>
      </c:layout>
      <c:overlay val="1"/>
      <c:spPr>
        <a:solidFill>
          <a:srgbClr val="EAEAEA"/>
        </a:solidFill>
        <a:ln>
          <a:noFill/>
          <a:round/>
        </a:ln>
        <a:effectLst/>
        <a:extLst>
          <a:ext uri="{91240B29-F687-4F45-9708-019B960494DF}">
            <a14:hiddenLine xmlns:a14="http://schemas.microsoft.com/office/drawing/2010/main">
              <a:noFill/>
              <a:round/>
            </a14:hiddenLine>
          </a:ext>
        </a:extLst>
      </c:spPr>
      <c:txPr>
        <a:bodyPr/>
        <a:lstStyle/>
        <a:p>
          <a:pPr>
            <a:defRPr sz="1000" b="0" i="0">
              <a:solidFill>
                <a:srgbClr val="000000"/>
              </a:solidFill>
              <a:latin typeface="Arial Narrow"/>
              <a:ea typeface="Arial Narrow"/>
              <a:cs typeface="Arial Narrow"/>
            </a:defRPr>
          </a:pPr>
          <a:endParaRPr lang="fr-FR"/>
        </a:p>
      </c:txPr>
    </c:legend>
    <c:plotVisOnly val="1"/>
    <c:dispBlanksAs val="gap"/>
    <c:showDLblsOverMax val="1"/>
  </c:chart>
  <c:spPr>
    <a:noFill/>
    <a:ln w="6350" cap="rnd"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6350" cap="rnd" cmpd="sng" algn="ctr">
          <a:solidFill>
            <a:sysClr val="windowText" lastClr="000000">
              <a:tint val="75000"/>
              <a:shade val="95000"/>
              <a:satMod val="105000"/>
            </a:sysClr>
          </a:solidFill>
          <a:prstDash val="solid"/>
          <a:round/>
        </a14:hiddenLine>
      </a:ext>
    </a:extLst>
  </c:spPr>
  <c:txPr>
    <a:bodyPr/>
    <a:lstStyle/>
    <a:p>
      <a:pPr>
        <a:defRPr sz="1000"/>
      </a:pPr>
      <a:endParaRPr lang="fr-FR"/>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445796086387494E-3"/>
          <c:y val="0.14621870494332925"/>
          <c:w val="0.98906927548920154"/>
          <c:h val="0.79147544365857769"/>
        </c:manualLayout>
      </c:layout>
      <c:scatterChart>
        <c:scatterStyle val="lineMarker"/>
        <c:varyColors val="0"/>
        <c:ser>
          <c:idx val="0"/>
          <c:order val="0"/>
          <c:spPr>
            <a:ln w="19050" cap="rnd">
              <a:noFill/>
              <a:round/>
            </a:ln>
            <a:effectLst/>
          </c:spPr>
          <c:marker>
            <c:symbol val="triangle"/>
            <c:size val="9"/>
            <c:spPr>
              <a:solidFill>
                <a:srgbClr val="F47920"/>
              </a:solidFill>
              <a:ln w="3175">
                <a:solidFill>
                  <a:srgbClr val="F47920"/>
                </a:solidFill>
                <a:prstDash val="solid"/>
              </a:ln>
              <a:effectLst/>
            </c:spPr>
          </c:marker>
          <c:dLbls>
            <c:dLbl>
              <c:idx val="0"/>
              <c:layout>
                <c:manualLayout>
                  <c:x val="-2.023432471948659E-2"/>
                  <c:y val="-5.2944455423172221E-2"/>
                </c:manualLayout>
              </c:layout>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ARG</a:t>
                    </a:r>
                  </a:p>
                </c:rich>
              </c:tx>
              <c:spPr>
                <a:noFill/>
                <a:ln>
                  <a:noFill/>
                </a:ln>
                <a:effectLst/>
              </c:spPr>
              <c:dLblPos val="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94BC-4316-ADCA-0A904AF4D970}"/>
                </c:ext>
              </c:extLst>
            </c:dLbl>
            <c:dLbl>
              <c:idx val="1"/>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BOL</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94BC-4316-ADCA-0A904AF4D970}"/>
                </c:ext>
              </c:extLst>
            </c:dLbl>
            <c:dLbl>
              <c:idx val="2"/>
              <c:layout>
                <c:manualLayout>
                  <c:x val="-3.5831539566012316E-2"/>
                  <c:y val="-4.7944978990389193E-2"/>
                </c:manualLayout>
              </c:layout>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BRA</a:t>
                    </a:r>
                  </a:p>
                </c:rich>
              </c:tx>
              <c:spPr>
                <a:noFill/>
                <a:ln>
                  <a:noFill/>
                </a:ln>
                <a:effectLst/>
              </c:spPr>
              <c:dLblPos val="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94BC-4316-ADCA-0A904AF4D970}"/>
                </c:ext>
              </c:extLst>
            </c:dLbl>
            <c:dLbl>
              <c:idx val="3"/>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CHL</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94BC-4316-ADCA-0A904AF4D970}"/>
                </c:ext>
              </c:extLst>
            </c:dLbl>
            <c:dLbl>
              <c:idx val="4"/>
              <c:layout>
                <c:manualLayout>
                  <c:x val="-5.7602929605036774E-4"/>
                  <c:y val="2.0497853374408562E-3"/>
                </c:manualLayout>
              </c:layout>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COL</a:t>
                    </a:r>
                  </a:p>
                </c:rich>
              </c:tx>
              <c:spPr>
                <a:noFill/>
                <a:ln>
                  <a:noFill/>
                </a:ln>
                <a:effectLst/>
              </c:spPr>
              <c:dLblPos val="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94BC-4316-ADCA-0A904AF4D970}"/>
                </c:ext>
              </c:extLst>
            </c:dLbl>
            <c:dLbl>
              <c:idx val="5"/>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CRI</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94BC-4316-ADCA-0A904AF4D970}"/>
                </c:ext>
              </c:extLst>
            </c:dLbl>
            <c:dLbl>
              <c:idx val="6"/>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CUB</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6-94BC-4316-ADCA-0A904AF4D970}"/>
                </c:ext>
              </c:extLst>
            </c:dLbl>
            <c:dLbl>
              <c:idx val="7"/>
              <c:layout>
                <c:manualLayout>
                  <c:x val="-1.0396292237135311E-2"/>
                  <c:y val="-3.2946549692040215E-2"/>
                </c:manualLayout>
              </c:layout>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ECU</a:t>
                    </a:r>
                  </a:p>
                </c:rich>
              </c:tx>
              <c:spPr>
                <a:noFill/>
                <a:ln>
                  <a:noFill/>
                </a:ln>
                <a:effectLst/>
              </c:spPr>
              <c:dLblPos val="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7-94BC-4316-ADCA-0A904AF4D970}"/>
                </c:ext>
              </c:extLst>
            </c:dLbl>
            <c:dLbl>
              <c:idx val="8"/>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SLV</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8-94BC-4316-ADCA-0A904AF4D970}"/>
                </c:ext>
              </c:extLst>
            </c:dLbl>
            <c:dLbl>
              <c:idx val="9"/>
              <c:layout>
                <c:manualLayout>
                  <c:x val="-7.0029206832462707E-2"/>
                  <c:y val="-3.7946026124823146E-2"/>
                </c:manualLayout>
              </c:layout>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GTM</a:t>
                    </a:r>
                  </a:p>
                </c:rich>
              </c:tx>
              <c:spPr>
                <a:noFill/>
                <a:ln>
                  <a:noFill/>
                </a:ln>
                <a:effectLst/>
              </c:spPr>
              <c:dLblPos val="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9-94BC-4316-ADCA-0A904AF4D970}"/>
                </c:ext>
              </c:extLst>
            </c:dLbl>
            <c:dLbl>
              <c:idx val="10"/>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HND</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A-94BC-4316-ADCA-0A904AF4D970}"/>
                </c:ext>
              </c:extLst>
            </c:dLbl>
            <c:dLbl>
              <c:idx val="11"/>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MEX</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B-94BC-4316-ADCA-0A904AF4D970}"/>
                </c:ext>
              </c:extLst>
            </c:dLbl>
            <c:dLbl>
              <c:idx val="12"/>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NIC</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C-94BC-4316-ADCA-0A904AF4D970}"/>
                </c:ext>
              </c:extLst>
            </c:dLbl>
            <c:dLbl>
              <c:idx val="13"/>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PAN</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D-94BC-4316-ADCA-0A904AF4D970}"/>
                </c:ext>
              </c:extLst>
            </c:dLbl>
            <c:dLbl>
              <c:idx val="14"/>
              <c:layout>
                <c:manualLayout>
                  <c:x val="-6.4040686326319485E-2"/>
                  <c:y val="-2.9496910953419838E-3"/>
                </c:manualLayout>
              </c:layout>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PAR</a:t>
                    </a:r>
                  </a:p>
                </c:rich>
              </c:tx>
              <c:spPr>
                <a:noFill/>
                <a:ln>
                  <a:noFill/>
                </a:ln>
                <a:effectLst/>
              </c:spPr>
              <c:dLblPos val="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E-94BC-4316-ADCA-0A904AF4D970}"/>
                </c:ext>
              </c:extLst>
            </c:dLbl>
            <c:dLbl>
              <c:idx val="15"/>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PER</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F-94BC-4316-ADCA-0A904AF4D970}"/>
                </c:ext>
              </c:extLst>
            </c:dLbl>
            <c:dLbl>
              <c:idx val="16"/>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DOM</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0-94BC-4316-ADCA-0A904AF4D970}"/>
                </c:ext>
              </c:extLst>
            </c:dLbl>
            <c:dLbl>
              <c:idx val="17"/>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TOT</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1-94BC-4316-ADCA-0A904AF4D970}"/>
                </c:ext>
              </c:extLst>
            </c:dLbl>
            <c:dLbl>
              <c:idx val="18"/>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URY</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2-94BC-4316-ADCA-0A904AF4D970}"/>
                </c:ext>
              </c:extLst>
            </c:dLbl>
            <c:dLbl>
              <c:idx val="19"/>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VEN</a:t>
                    </a:r>
                  </a:p>
                </c:rich>
              </c:tx>
              <c:spPr>
                <a:noFill/>
                <a:ln>
                  <a:noFill/>
                </a:ln>
                <a:effectLst/>
              </c:sp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3-94BC-4316-ADCA-0A904AF4D970}"/>
                </c:ext>
              </c:extLst>
            </c:dLbl>
            <c:spPr>
              <a:noFill/>
              <a:ln>
                <a:noFill/>
              </a:ln>
              <a:effectLst/>
            </c:spPr>
            <c:txPr>
              <a:bodyPr rot="0" spcFirstLastPara="1" vertOverflow="ellipsis" vert="horz" wrap="square" anchor="ctr" anchorCtr="1"/>
              <a:lstStyle/>
              <a:p>
                <a:pPr>
                  <a:defRPr sz="1600" b="0" i="0" u="none" strike="noStrike" kern="1200" baseline="0">
                    <a:ln>
                      <a:noFill/>
                    </a:ln>
                    <a:solidFill>
                      <a:sysClr val="windowText" lastClr="000000"/>
                    </a:solidFill>
                    <a:latin typeface="Arial Narrow" panose="020B0606020202030204" pitchFamily="34" charset="0"/>
                    <a:ea typeface="+mn-ea"/>
                    <a:cs typeface="+mn-cs"/>
                  </a:defRPr>
                </a:pPr>
                <a:endParaRPr lang="fr-FR"/>
              </a:p>
            </c:txPr>
            <c:dLblPos val="t"/>
            <c:showLegendKey val="0"/>
            <c:showVal val="0"/>
            <c:showCatName val="0"/>
            <c:showSerName val="0"/>
            <c:showPercent val="0"/>
            <c:showBubbleSize val="0"/>
            <c:extLst xmlns:c16r2="http://schemas.microsoft.com/office/drawing/2015/06/chart">
              <c:ext xmlns:c15="http://schemas.microsoft.com/office/drawing/2012/chart" uri="{CE6537A1-D6FC-4f65-9D91-7224C49458BB}">
                <c15:showDataLabelsRange val="1"/>
                <c15:showLeaderLines val="0"/>
              </c:ext>
            </c:extLst>
          </c:dLbls>
          <c:xVal>
            <c:numRef>
              <c:f>'Figure 3.18'!$B$72:$B$91</c:f>
              <c:numCache>
                <c:formatCode>0.00</c:formatCode>
                <c:ptCount val="20"/>
                <c:pt idx="0">
                  <c:v>2.0575437521102913</c:v>
                </c:pt>
                <c:pt idx="1">
                  <c:v>2.1622149949847236</c:v>
                </c:pt>
                <c:pt idx="2">
                  <c:v>1.3596966532211985</c:v>
                </c:pt>
                <c:pt idx="3">
                  <c:v>3.4686664482215246</c:v>
                </c:pt>
                <c:pt idx="4">
                  <c:v>2.1457748977937285</c:v>
                </c:pt>
                <c:pt idx="5">
                  <c:v>2.4688597101460985</c:v>
                </c:pt>
                <c:pt idx="6">
                  <c:v>1.6542643137316126</c:v>
                </c:pt>
                <c:pt idx="7">
                  <c:v>1.4085095266511027</c:v>
                </c:pt>
                <c:pt idx="8">
                  <c:v>2.3536076129624162</c:v>
                </c:pt>
                <c:pt idx="9">
                  <c:v>1.3243061788517529</c:v>
                </c:pt>
                <c:pt idx="10">
                  <c:v>1.2593776370046994</c:v>
                </c:pt>
                <c:pt idx="11">
                  <c:v>0.96227011148439789</c:v>
                </c:pt>
                <c:pt idx="12">
                  <c:v>1.9434529547932566</c:v>
                </c:pt>
                <c:pt idx="13">
                  <c:v>3.8693064379785369</c:v>
                </c:pt>
                <c:pt idx="14">
                  <c:v>1.2661871073046838</c:v>
                </c:pt>
                <c:pt idx="15">
                  <c:v>3.1340439921650809</c:v>
                </c:pt>
                <c:pt idx="16">
                  <c:v>3.6435403108038056</c:v>
                </c:pt>
                <c:pt idx="17">
                  <c:v>3.6762322861793706</c:v>
                </c:pt>
                <c:pt idx="18">
                  <c:v>2.7332787493302257</c:v>
                </c:pt>
                <c:pt idx="19">
                  <c:v>0.64605267872488437</c:v>
                </c:pt>
              </c:numCache>
            </c:numRef>
          </c:xVal>
          <c:yVal>
            <c:numRef>
              <c:f>'Figure 3.18'!$C$72:$C$91</c:f>
              <c:numCache>
                <c:formatCode>0.00</c:formatCode>
                <c:ptCount val="20"/>
                <c:pt idx="0">
                  <c:v>1.0082975299456232</c:v>
                </c:pt>
                <c:pt idx="1">
                  <c:v>3.3982210515535405</c:v>
                </c:pt>
                <c:pt idx="2">
                  <c:v>2.2530706253172106</c:v>
                </c:pt>
                <c:pt idx="3">
                  <c:v>2.2893738773148486</c:v>
                </c:pt>
                <c:pt idx="4">
                  <c:v>0.78074372124050662</c:v>
                </c:pt>
                <c:pt idx="5">
                  <c:v>2.1323891430862663</c:v>
                </c:pt>
                <c:pt idx="6">
                  <c:v>0.50597119770410259</c:v>
                </c:pt>
                <c:pt idx="7">
                  <c:v>1.958740785986568</c:v>
                </c:pt>
                <c:pt idx="8">
                  <c:v>3.1046468739999611</c:v>
                </c:pt>
                <c:pt idx="9">
                  <c:v>1.7693766267589561</c:v>
                </c:pt>
                <c:pt idx="10">
                  <c:v>2.8255963780851268</c:v>
                </c:pt>
                <c:pt idx="11">
                  <c:v>0.11314295717896883</c:v>
                </c:pt>
                <c:pt idx="12">
                  <c:v>0.93704974806139152</c:v>
                </c:pt>
                <c:pt idx="13">
                  <c:v>3.5572881238220999</c:v>
                </c:pt>
                <c:pt idx="14">
                  <c:v>1.6318511553323534</c:v>
                </c:pt>
                <c:pt idx="15">
                  <c:v>2.6718596279575735</c:v>
                </c:pt>
                <c:pt idx="16">
                  <c:v>2.1011773298086567</c:v>
                </c:pt>
                <c:pt idx="17">
                  <c:v>3.4217624564939486</c:v>
                </c:pt>
                <c:pt idx="18">
                  <c:v>2.2950807060907907</c:v>
                </c:pt>
                <c:pt idx="19">
                  <c:v>-0.10207450889956338</c:v>
                </c:pt>
              </c:numCache>
            </c:numRef>
          </c:yVal>
          <c:smooth val="0"/>
          <c:extLst xmlns:c16r2="http://schemas.microsoft.com/office/drawing/2015/06/chart">
            <c:ext xmlns:c16="http://schemas.microsoft.com/office/drawing/2014/chart" uri="{C3380CC4-5D6E-409C-BE32-E72D297353CC}">
              <c16:uniqueId val="{00000014-94BC-4316-ADCA-0A904AF4D970}"/>
            </c:ext>
          </c:extLst>
        </c:ser>
        <c:dLbls>
          <c:dLblPos val="t"/>
          <c:showLegendKey val="0"/>
          <c:showVal val="1"/>
          <c:showCatName val="0"/>
          <c:showSerName val="0"/>
          <c:showPercent val="0"/>
          <c:showBubbleSize val="0"/>
        </c:dLbls>
        <c:axId val="47871488"/>
        <c:axId val="47873408"/>
      </c:scatterChart>
      <c:valAx>
        <c:axId val="47871488"/>
        <c:scaling>
          <c:orientation val="minMax"/>
        </c:scaling>
        <c:delete val="0"/>
        <c:axPos val="b"/>
        <c:majorGridlines>
          <c:spPr>
            <a:ln w="9525" cap="flat" cmpd="sng" algn="ctr">
              <a:solidFill>
                <a:srgbClr val="FFFFFF"/>
              </a:solidFill>
              <a:prstDash val="solid"/>
              <a:round/>
            </a:ln>
            <a:effectLst/>
          </c:spPr>
        </c:majorGridlines>
        <c:title>
          <c:tx>
            <c:rich>
              <a:bodyPr rot="0" spcFirstLastPara="1" vertOverflow="ellipsis" vert="horz" wrap="square" anchor="ctr" anchorCtr="1"/>
              <a:lstStyle/>
              <a:p>
                <a:pPr>
                  <a:defRPr sz="1600" b="0" i="0" u="none" strike="noStrike" kern="1200" baseline="0">
                    <a:ln>
                      <a:noFill/>
                    </a:ln>
                    <a:solidFill>
                      <a:srgbClr val="000000"/>
                    </a:solidFill>
                    <a:latin typeface="Arial Narrow" panose="020B0606020202030204" pitchFamily="34" charset="0"/>
                    <a:ea typeface="+mn-ea"/>
                    <a:cs typeface="+mn-cs"/>
                  </a:defRPr>
                </a:pPr>
                <a:r>
                  <a:rPr lang="fr-FR" sz="1600" b="0" i="0" dirty="0" smtClean="0">
                    <a:effectLst/>
                  </a:rPr>
                  <a:t>Variation annuelle moyenne du PIB (1990-2015)</a:t>
                </a:r>
                <a:endParaRPr lang="fr-FR" sz="1600" b="0" i="0" dirty="0">
                  <a:effectLst/>
                </a:endParaRPr>
              </a:p>
            </c:rich>
          </c:tx>
          <c:layout>
            <c:manualLayout>
              <c:xMode val="edge"/>
              <c:yMode val="edge"/>
              <c:x val="0.6556310360928882"/>
              <c:y val="0.93993391757248501"/>
            </c:manualLayout>
          </c:layout>
          <c:overlay val="0"/>
          <c:spPr>
            <a:noFill/>
            <a:ln>
              <a:noFill/>
            </a:ln>
            <a:effectLst/>
          </c:spPr>
        </c:title>
        <c:numFmt formatCode="General" sourceLinked="0"/>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600" b="0" i="0" u="none" strike="noStrike" kern="1200" baseline="0">
                <a:ln>
                  <a:noFill/>
                </a:ln>
                <a:solidFill>
                  <a:srgbClr val="000000"/>
                </a:solidFill>
                <a:latin typeface="Arial Narrow"/>
                <a:ea typeface="Arial Narrow"/>
                <a:cs typeface="Arial Narrow"/>
              </a:defRPr>
            </a:pPr>
            <a:endParaRPr lang="fr-FR"/>
          </a:p>
        </c:txPr>
        <c:crossAx val="47873408"/>
        <c:crosses val="autoZero"/>
        <c:crossBetween val="midCat"/>
      </c:valAx>
      <c:valAx>
        <c:axId val="47873408"/>
        <c:scaling>
          <c:orientation val="minMax"/>
          <c:max val="4.5"/>
        </c:scaling>
        <c:delete val="0"/>
        <c:axPos val="l"/>
        <c:majorGridlines>
          <c:spPr>
            <a:ln w="9525" cap="flat" cmpd="sng" algn="ctr">
              <a:solidFill>
                <a:srgbClr val="FFFFFF"/>
              </a:solidFill>
              <a:prstDash val="solid"/>
              <a:round/>
            </a:ln>
            <a:effectLst/>
          </c:spPr>
        </c:majorGridlines>
        <c:numFmt formatCode="General" sourceLinked="0"/>
        <c:majorTickMark val="in"/>
        <c:minorTickMark val="none"/>
        <c:tickLblPos val="nextTo"/>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600" b="0" i="0" u="none" strike="noStrike" kern="1200" baseline="0">
                <a:ln>
                  <a:noFill/>
                </a:ln>
                <a:solidFill>
                  <a:srgbClr val="000000"/>
                </a:solidFill>
                <a:latin typeface="Arial Narrow"/>
                <a:ea typeface="Arial Narrow"/>
                <a:cs typeface="Arial Narrow"/>
              </a:defRPr>
            </a:pPr>
            <a:endParaRPr lang="fr-FR"/>
          </a:p>
        </c:txPr>
        <c:crossAx val="47871488"/>
        <c:crosses val="autoZero"/>
        <c:crossBetween val="midCat"/>
      </c:valAx>
      <c:spPr>
        <a:solidFill>
          <a:srgbClr val="EAEAEA"/>
        </a:solidFill>
        <a:ln>
          <a:noFill/>
        </a:ln>
        <a:effectLst/>
        <a:extLst>
          <a:ext uri="{91240B29-F687-4F45-9708-019B960494DF}">
            <a14:hiddenLine xmlns:a14="http://schemas.microsoft.com/office/drawing/2010/main">
              <a:noFill/>
            </a14:hiddenLine>
          </a:ext>
        </a:extLst>
      </c:spPr>
    </c:plotArea>
    <c:plotVisOnly val="1"/>
    <c:dispBlanksAs val="gap"/>
    <c:showDLblsOverMax val="0"/>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sz="800">
          <a:ln>
            <a:noFill/>
          </a:ln>
          <a:solidFill>
            <a:sysClr val="windowText" lastClr="000000"/>
          </a:solidFill>
          <a:latin typeface="Arial Narrow" panose="020B0606020202030204" pitchFamily="34" charset="0"/>
        </a:defRPr>
      </a:pPr>
      <a:endParaRPr lang="fr-FR"/>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445796086387494E-3"/>
          <c:y val="0.13285764016894772"/>
          <c:w val="0.98906927548920154"/>
          <c:h val="0.85718195830922828"/>
        </c:manualLayout>
      </c:layout>
      <c:barChart>
        <c:barDir val="col"/>
        <c:grouping val="clustered"/>
        <c:varyColors val="0"/>
        <c:ser>
          <c:idx val="0"/>
          <c:order val="0"/>
          <c:tx>
            <c:strRef>
              <c:f>'[OECD-IMF 06_2019.xlsx]Slide 2'!$E$2</c:f>
              <c:strCache>
                <c:ptCount val="1"/>
                <c:pt idx="0">
                  <c:v>2018</c:v>
                </c:pt>
              </c:strCache>
            </c:strRef>
          </c:tx>
          <c:spPr>
            <a:solidFill>
              <a:srgbClr val="4F81BD"/>
            </a:solidFill>
            <a:ln w="6350" cmpd="sng">
              <a:solidFill>
                <a:srgbClr val="000000"/>
              </a:solidFill>
            </a:ln>
            <a:effectLst/>
          </c:spPr>
          <c:invertIfNegative val="0"/>
          <c:cat>
            <c:strRef>
              <c:f>'[OECD-IMF 06_2019.xlsx]Slide 2'!$A$3:$B$23</c:f>
              <c:strCache>
                <c:ptCount val="21"/>
                <c:pt idx="0">
                  <c:v>ARG</c:v>
                </c:pt>
                <c:pt idx="1">
                  <c:v>BOL</c:v>
                </c:pt>
                <c:pt idx="2">
                  <c:v>BRA</c:v>
                </c:pt>
                <c:pt idx="3">
                  <c:v>CHL</c:v>
                </c:pt>
                <c:pt idx="4">
                  <c:v>COL</c:v>
                </c:pt>
                <c:pt idx="5">
                  <c:v>CRI</c:v>
                </c:pt>
                <c:pt idx="6">
                  <c:v>DOM</c:v>
                </c:pt>
                <c:pt idx="7">
                  <c:v>ECU</c:v>
                </c:pt>
                <c:pt idx="8">
                  <c:v>SLV</c:v>
                </c:pt>
                <c:pt idx="9">
                  <c:v>GTM</c:v>
                </c:pt>
                <c:pt idx="10">
                  <c:v>HND</c:v>
                </c:pt>
                <c:pt idx="11">
                  <c:v>MEX</c:v>
                </c:pt>
                <c:pt idx="12">
                  <c:v>PAN</c:v>
                </c:pt>
                <c:pt idx="13">
                  <c:v>PRY</c:v>
                </c:pt>
                <c:pt idx="14">
                  <c:v>PER</c:v>
                </c:pt>
                <c:pt idx="15">
                  <c:v>URY</c:v>
                </c:pt>
                <c:pt idx="16">
                  <c:v>VEN</c:v>
                </c:pt>
                <c:pt idx="18">
                  <c:v>ALC</c:v>
                </c:pt>
                <c:pt idx="19">
                  <c:v>Mondiale</c:v>
                </c:pt>
                <c:pt idx="20">
                  <c:v>OCDE</c:v>
                </c:pt>
              </c:strCache>
            </c:strRef>
          </c:cat>
          <c:val>
            <c:numRef>
              <c:f>'[OECD-IMF 06_2019.xlsx]Slide 2'!$E$3:$E$23</c:f>
              <c:numCache>
                <c:formatCode>0.0</c:formatCode>
                <c:ptCount val="21"/>
                <c:pt idx="0">
                  <c:v>-2.5145895265712315</c:v>
                </c:pt>
                <c:pt idx="1">
                  <c:v>4.3</c:v>
                </c:pt>
                <c:pt idx="2">
                  <c:v>1.1128408713439786</c:v>
                </c:pt>
                <c:pt idx="3">
                  <c:v>4.0447076932158321</c:v>
                </c:pt>
                <c:pt idx="4">
                  <c:v>2.6581210082583517</c:v>
                </c:pt>
                <c:pt idx="5">
                  <c:v>2.6603162857876672</c:v>
                </c:pt>
                <c:pt idx="6">
                  <c:v>7</c:v>
                </c:pt>
                <c:pt idx="7">
                  <c:v>1.054</c:v>
                </c:pt>
                <c:pt idx="8">
                  <c:v>2.536</c:v>
                </c:pt>
                <c:pt idx="9">
                  <c:v>3.1</c:v>
                </c:pt>
                <c:pt idx="10">
                  <c:v>3.6960000000000002</c:v>
                </c:pt>
                <c:pt idx="11">
                  <c:v>1.9795646161339109</c:v>
                </c:pt>
                <c:pt idx="12">
                  <c:v>3.9</c:v>
                </c:pt>
                <c:pt idx="13">
                  <c:v>3.7229999999999999</c:v>
                </c:pt>
                <c:pt idx="14">
                  <c:v>3.9940000000000002</c:v>
                </c:pt>
                <c:pt idx="15">
                  <c:v>2.1</c:v>
                </c:pt>
                <c:pt idx="16">
                  <c:v>-18</c:v>
                </c:pt>
                <c:pt idx="18">
                  <c:v>3.5979999999999999</c:v>
                </c:pt>
                <c:pt idx="19">
                  <c:v>1.0469999999999999</c:v>
                </c:pt>
                <c:pt idx="20">
                  <c:v>2.3695347217</c:v>
                </c:pt>
              </c:numCache>
            </c:numRef>
          </c:val>
          <c:extLst xmlns:c16r2="http://schemas.microsoft.com/office/drawing/2015/06/chart">
            <c:ext xmlns:c16="http://schemas.microsoft.com/office/drawing/2014/chart" uri="{C3380CC4-5D6E-409C-BE32-E72D297353CC}">
              <c16:uniqueId val="{00000000-FC54-4C14-B561-70389A53404F}"/>
            </c:ext>
          </c:extLst>
        </c:ser>
        <c:ser>
          <c:idx val="1"/>
          <c:order val="1"/>
          <c:tx>
            <c:strRef>
              <c:f>'[OECD-IMF 06_2019.xlsx]Slide 2'!$F$2</c:f>
              <c:strCache>
                <c:ptCount val="1"/>
                <c:pt idx="0">
                  <c:v>2019</c:v>
                </c:pt>
              </c:strCache>
            </c:strRef>
          </c:tx>
          <c:spPr>
            <a:solidFill>
              <a:srgbClr val="CCCCCC"/>
            </a:solidFill>
            <a:ln w="6350" cmpd="sng">
              <a:solidFill>
                <a:srgbClr val="000000"/>
              </a:solidFill>
            </a:ln>
            <a:effectLst/>
          </c:spPr>
          <c:invertIfNegative val="0"/>
          <c:cat>
            <c:strRef>
              <c:f>'[OECD-IMF 06_2019.xlsx]Slide 2'!$A$3:$B$23</c:f>
              <c:strCache>
                <c:ptCount val="21"/>
                <c:pt idx="0">
                  <c:v>ARG</c:v>
                </c:pt>
                <c:pt idx="1">
                  <c:v>BOL</c:v>
                </c:pt>
                <c:pt idx="2">
                  <c:v>BRA</c:v>
                </c:pt>
                <c:pt idx="3">
                  <c:v>CHL</c:v>
                </c:pt>
                <c:pt idx="4">
                  <c:v>COL</c:v>
                </c:pt>
                <c:pt idx="5">
                  <c:v>CRI</c:v>
                </c:pt>
                <c:pt idx="6">
                  <c:v>DOM</c:v>
                </c:pt>
                <c:pt idx="7">
                  <c:v>ECU</c:v>
                </c:pt>
                <c:pt idx="8">
                  <c:v>SLV</c:v>
                </c:pt>
                <c:pt idx="9">
                  <c:v>GTM</c:v>
                </c:pt>
                <c:pt idx="10">
                  <c:v>HND</c:v>
                </c:pt>
                <c:pt idx="11">
                  <c:v>MEX</c:v>
                </c:pt>
                <c:pt idx="12">
                  <c:v>PAN</c:v>
                </c:pt>
                <c:pt idx="13">
                  <c:v>PRY</c:v>
                </c:pt>
                <c:pt idx="14">
                  <c:v>PER</c:v>
                </c:pt>
                <c:pt idx="15">
                  <c:v>URY</c:v>
                </c:pt>
                <c:pt idx="16">
                  <c:v>VEN</c:v>
                </c:pt>
                <c:pt idx="18">
                  <c:v>ALC</c:v>
                </c:pt>
                <c:pt idx="19">
                  <c:v>Mondiale</c:v>
                </c:pt>
                <c:pt idx="20">
                  <c:v>OCDE</c:v>
                </c:pt>
              </c:strCache>
            </c:strRef>
          </c:cat>
          <c:val>
            <c:numRef>
              <c:f>'[OECD-IMF 06_2019.xlsx]Slide 2'!$F$3:$F$23</c:f>
              <c:numCache>
                <c:formatCode>0.0</c:formatCode>
                <c:ptCount val="21"/>
                <c:pt idx="0">
                  <c:v>-1.8198035131545165</c:v>
                </c:pt>
                <c:pt idx="1">
                  <c:v>4</c:v>
                </c:pt>
                <c:pt idx="2">
                  <c:v>1.3591831502651086</c:v>
                </c:pt>
                <c:pt idx="3">
                  <c:v>3.3688592878998058</c:v>
                </c:pt>
                <c:pt idx="4">
                  <c:v>3.4199606815918271</c:v>
                </c:pt>
                <c:pt idx="5">
                  <c:v>2.6720496984979691</c:v>
                </c:pt>
                <c:pt idx="6">
                  <c:v>5.1130000000000004</c:v>
                </c:pt>
                <c:pt idx="7">
                  <c:v>-0.48499999999999999</c:v>
                </c:pt>
                <c:pt idx="8">
                  <c:v>2.5</c:v>
                </c:pt>
                <c:pt idx="9">
                  <c:v>3.49</c:v>
                </c:pt>
                <c:pt idx="10">
                  <c:v>3.36</c:v>
                </c:pt>
                <c:pt idx="11">
                  <c:v>1.6320868971399838</c:v>
                </c:pt>
                <c:pt idx="12">
                  <c:v>6</c:v>
                </c:pt>
                <c:pt idx="13">
                  <c:v>3.49</c:v>
                </c:pt>
                <c:pt idx="14">
                  <c:v>3.9329999999999998</c:v>
                </c:pt>
                <c:pt idx="15">
                  <c:v>1.9</c:v>
                </c:pt>
                <c:pt idx="16">
                  <c:v>-25</c:v>
                </c:pt>
                <c:pt idx="18">
                  <c:v>3.3279999999999998</c:v>
                </c:pt>
                <c:pt idx="19">
                  <c:v>1.393</c:v>
                </c:pt>
                <c:pt idx="20">
                  <c:v>2.1156446282000001</c:v>
                </c:pt>
              </c:numCache>
            </c:numRef>
          </c:val>
          <c:extLst xmlns:c16r2="http://schemas.microsoft.com/office/drawing/2015/06/chart">
            <c:ext xmlns:c16="http://schemas.microsoft.com/office/drawing/2014/chart" uri="{C3380CC4-5D6E-409C-BE32-E72D297353CC}">
              <c16:uniqueId val="{00000001-FC54-4C14-B561-70389A53404F}"/>
            </c:ext>
          </c:extLst>
        </c:ser>
        <c:ser>
          <c:idx val="2"/>
          <c:order val="2"/>
          <c:tx>
            <c:strRef>
              <c:f>'[OECD-IMF 06_2019.xlsx]Slide 2'!$G$2</c:f>
              <c:strCache>
                <c:ptCount val="1"/>
                <c:pt idx="0">
                  <c:v>2020</c:v>
                </c:pt>
              </c:strCache>
            </c:strRef>
          </c:tx>
          <c:spPr>
            <a:solidFill>
              <a:srgbClr val="A7B9E3"/>
            </a:solidFill>
            <a:ln w="6350" cmpd="sng">
              <a:solidFill>
                <a:srgbClr val="000000"/>
              </a:solidFill>
            </a:ln>
            <a:effectLst/>
          </c:spPr>
          <c:invertIfNegative val="0"/>
          <c:cat>
            <c:strRef>
              <c:f>'[OECD-IMF 06_2019.xlsx]Slide 2'!$A$3:$B$23</c:f>
              <c:strCache>
                <c:ptCount val="21"/>
                <c:pt idx="0">
                  <c:v>ARG</c:v>
                </c:pt>
                <c:pt idx="1">
                  <c:v>BOL</c:v>
                </c:pt>
                <c:pt idx="2">
                  <c:v>BRA</c:v>
                </c:pt>
                <c:pt idx="3">
                  <c:v>CHL</c:v>
                </c:pt>
                <c:pt idx="4">
                  <c:v>COL</c:v>
                </c:pt>
                <c:pt idx="5">
                  <c:v>CRI</c:v>
                </c:pt>
                <c:pt idx="6">
                  <c:v>DOM</c:v>
                </c:pt>
                <c:pt idx="7">
                  <c:v>ECU</c:v>
                </c:pt>
                <c:pt idx="8">
                  <c:v>SLV</c:v>
                </c:pt>
                <c:pt idx="9">
                  <c:v>GTM</c:v>
                </c:pt>
                <c:pt idx="10">
                  <c:v>HND</c:v>
                </c:pt>
                <c:pt idx="11">
                  <c:v>MEX</c:v>
                </c:pt>
                <c:pt idx="12">
                  <c:v>PAN</c:v>
                </c:pt>
                <c:pt idx="13">
                  <c:v>PRY</c:v>
                </c:pt>
                <c:pt idx="14">
                  <c:v>PER</c:v>
                </c:pt>
                <c:pt idx="15">
                  <c:v>URY</c:v>
                </c:pt>
                <c:pt idx="16">
                  <c:v>VEN</c:v>
                </c:pt>
                <c:pt idx="18">
                  <c:v>ALC</c:v>
                </c:pt>
                <c:pt idx="19">
                  <c:v>Mondiale</c:v>
                </c:pt>
                <c:pt idx="20">
                  <c:v>OCDE</c:v>
                </c:pt>
              </c:strCache>
            </c:strRef>
          </c:cat>
          <c:val>
            <c:numRef>
              <c:f>'[OECD-IMF 06_2019.xlsx]Slide 2'!$G$3:$G$23</c:f>
              <c:numCache>
                <c:formatCode>0.0</c:formatCode>
                <c:ptCount val="21"/>
                <c:pt idx="0">
                  <c:v>2.0557254150253668</c:v>
                </c:pt>
                <c:pt idx="1">
                  <c:v>3.9</c:v>
                </c:pt>
                <c:pt idx="2">
                  <c:v>2.2736531053254572</c:v>
                </c:pt>
                <c:pt idx="3">
                  <c:v>3.2960875838587089</c:v>
                </c:pt>
                <c:pt idx="4">
                  <c:v>3.608689057492942</c:v>
                </c:pt>
                <c:pt idx="5">
                  <c:v>2.9674816108998137</c:v>
                </c:pt>
                <c:pt idx="6">
                  <c:v>4.99</c:v>
                </c:pt>
                <c:pt idx="7">
                  <c:v>0.16200000000000001</c:v>
                </c:pt>
                <c:pt idx="8">
                  <c:v>2.2999999999999998</c:v>
                </c:pt>
                <c:pt idx="9">
                  <c:v>3.63</c:v>
                </c:pt>
                <c:pt idx="10">
                  <c:v>3.427</c:v>
                </c:pt>
                <c:pt idx="11">
                  <c:v>2.0160574294218803</c:v>
                </c:pt>
                <c:pt idx="12">
                  <c:v>5.5</c:v>
                </c:pt>
                <c:pt idx="13">
                  <c:v>3.9980000000000002</c:v>
                </c:pt>
                <c:pt idx="14">
                  <c:v>3.976</c:v>
                </c:pt>
                <c:pt idx="15">
                  <c:v>3</c:v>
                </c:pt>
                <c:pt idx="16">
                  <c:v>-10</c:v>
                </c:pt>
                <c:pt idx="18">
                  <c:v>3.609</c:v>
                </c:pt>
                <c:pt idx="19">
                  <c:v>2.379</c:v>
                </c:pt>
              </c:numCache>
            </c:numRef>
          </c:val>
          <c:extLst xmlns:c16r2="http://schemas.microsoft.com/office/drawing/2015/06/chart">
            <c:ext xmlns:c16="http://schemas.microsoft.com/office/drawing/2014/chart" uri="{C3380CC4-5D6E-409C-BE32-E72D297353CC}">
              <c16:uniqueId val="{00000002-FC54-4C14-B561-70389A53404F}"/>
            </c:ext>
          </c:extLst>
        </c:ser>
        <c:dLbls>
          <c:showLegendKey val="0"/>
          <c:showVal val="0"/>
          <c:showCatName val="0"/>
          <c:showSerName val="0"/>
          <c:showPercent val="0"/>
          <c:showBubbleSize val="0"/>
        </c:dLbls>
        <c:gapWidth val="150"/>
        <c:overlap val="-27"/>
        <c:axId val="43126144"/>
        <c:axId val="43136128"/>
      </c:barChart>
      <c:catAx>
        <c:axId val="43126144"/>
        <c:scaling>
          <c:orientation val="minMax"/>
        </c:scaling>
        <c:delete val="0"/>
        <c:axPos val="b"/>
        <c:majorGridlines>
          <c:spPr>
            <a:ln w="9525" cap="flat" cmpd="sng" algn="ctr">
              <a:solidFill>
                <a:srgbClr val="FFFFFF"/>
              </a:solidFill>
              <a:prstDash val="solid"/>
              <a:round/>
            </a:ln>
            <a:effectLst/>
          </c:spPr>
        </c:majorGridlines>
        <c:numFmt formatCode="General" sourceLinked="1"/>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2700000" spcFirstLastPara="1" vertOverflow="ellipsis" wrap="square" anchor="ctr" anchorCtr="1"/>
          <a:lstStyle/>
          <a:p>
            <a:pPr>
              <a:defRPr sz="1000" b="0" i="0" u="none" strike="noStrike" kern="1200" baseline="0">
                <a:solidFill>
                  <a:srgbClr val="000000"/>
                </a:solidFill>
                <a:latin typeface="+mn-lt"/>
                <a:ea typeface="+mn-ea"/>
                <a:cs typeface="+mn-cs"/>
              </a:defRPr>
            </a:pPr>
            <a:endParaRPr lang="fr-FR"/>
          </a:p>
        </c:txPr>
        <c:crossAx val="43136128"/>
        <c:crosses val="autoZero"/>
        <c:auto val="1"/>
        <c:lblAlgn val="ctr"/>
        <c:lblOffset val="0"/>
        <c:tickLblSkip val="1"/>
        <c:noMultiLvlLbl val="0"/>
      </c:catAx>
      <c:valAx>
        <c:axId val="43136128"/>
        <c:scaling>
          <c:orientation val="minMax"/>
        </c:scaling>
        <c:delete val="0"/>
        <c:axPos val="l"/>
        <c:majorGridlines>
          <c:spPr>
            <a:ln w="9525" cap="flat" cmpd="sng" algn="ctr">
              <a:solidFill>
                <a:srgbClr val="FFFFFF"/>
              </a:solidFill>
              <a:prstDash val="solid"/>
              <a:round/>
            </a:ln>
            <a:effectLst/>
          </c:spPr>
        </c:majorGridlines>
        <c:numFmt formatCode="General" sourceLinked="0"/>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fr-FR"/>
          </a:p>
        </c:txPr>
        <c:crossAx val="43126144"/>
        <c:crosses val="autoZero"/>
        <c:crossBetween val="between"/>
      </c:valAx>
      <c:spPr>
        <a:solidFill>
          <a:srgbClr val="F4FFFF"/>
        </a:solidFill>
        <a:ln w="9525">
          <a:solidFill>
            <a:srgbClr val="000000"/>
          </a:solidFill>
        </a:ln>
        <a:effectLst/>
      </c:spPr>
    </c:plotArea>
    <c:legend>
      <c:legendPos val="b"/>
      <c:layout>
        <c:manualLayout>
          <c:xMode val="edge"/>
          <c:yMode val="edge"/>
          <c:x val="4.5772365854619988E-2"/>
          <c:y val="1.9920803043647736E-2"/>
          <c:w val="0.95051945040661434"/>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000" b="0" i="0" u="none" strike="noStrike" kern="1200" baseline="0">
              <a:solidFill>
                <a:srgbClr val="000000"/>
              </a:solidFill>
              <a:latin typeface="+mn-lt"/>
              <a:ea typeface="+mn-ea"/>
              <a:cs typeface="+mn-cs"/>
            </a:defRPr>
          </a:pPr>
          <a:endParaRPr lang="fr-FR"/>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sz="1000">
          <a:solidFill>
            <a:srgbClr val="000000"/>
          </a:solidFill>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445796086387494E-3"/>
          <c:y val="0.16815040146674881"/>
          <c:w val="0.98906927548920154"/>
          <c:h val="0.82188919701142726"/>
        </c:manualLayout>
      </c:layout>
      <c:barChart>
        <c:barDir val="col"/>
        <c:grouping val="clustered"/>
        <c:varyColors val="0"/>
        <c:ser>
          <c:idx val="1"/>
          <c:order val="1"/>
          <c:tx>
            <c:strRef>
              <c:f>'Figure 1.4'!$D$33</c:f>
              <c:strCache>
                <c:ptCount val="1"/>
                <c:pt idx="0">
                  <c:v>Economies avancées</c:v>
                </c:pt>
              </c:strCache>
            </c:strRef>
          </c:tx>
          <c:spPr>
            <a:solidFill>
              <a:srgbClr val="4F81BD"/>
            </a:solidFill>
            <a:ln w="6350" cmpd="sng">
              <a:solidFill>
                <a:srgbClr val="000000"/>
              </a:solidFill>
            </a:ln>
            <a:effectLst/>
            <a:extLst/>
          </c:spPr>
          <c:invertIfNegative val="0"/>
          <c:cat>
            <c:numLit>
              <c:formatCode>General</c:formatCode>
              <c:ptCount val="9"/>
              <c:pt idx="0">
                <c:v>2012</c:v>
              </c:pt>
              <c:pt idx="1">
                <c:v>2013</c:v>
              </c:pt>
              <c:pt idx="2">
                <c:v>2014</c:v>
              </c:pt>
              <c:pt idx="3">
                <c:v>2015</c:v>
              </c:pt>
              <c:pt idx="4">
                <c:v>2016</c:v>
              </c:pt>
              <c:pt idx="5">
                <c:v>2017</c:v>
              </c:pt>
              <c:pt idx="6">
                <c:v>2018</c:v>
              </c:pt>
              <c:pt idx="7">
                <c:v>2019</c:v>
              </c:pt>
              <c:pt idx="8">
                <c:v>2020</c:v>
              </c:pt>
            </c:numLit>
          </c:cat>
          <c:val>
            <c:numRef>
              <c:f>'Figure 1.4'!$D$34:$D$42</c:f>
              <c:numCache>
                <c:formatCode>0.00</c:formatCode>
                <c:ptCount val="9"/>
                <c:pt idx="0">
                  <c:v>1.218</c:v>
                </c:pt>
                <c:pt idx="1">
                  <c:v>1.3919999999999999</c:v>
                </c:pt>
                <c:pt idx="2">
                  <c:v>2.0699999999999998</c:v>
                </c:pt>
                <c:pt idx="3">
                  <c:v>2.2959999999999998</c:v>
                </c:pt>
                <c:pt idx="4">
                  <c:v>1.7030000000000001</c:v>
                </c:pt>
                <c:pt idx="5">
                  <c:v>2.37</c:v>
                </c:pt>
                <c:pt idx="6">
                  <c:v>2.222</c:v>
                </c:pt>
                <c:pt idx="7">
                  <c:v>1.8029999999999999</c:v>
                </c:pt>
                <c:pt idx="8">
                  <c:v>1.7250000000000001</c:v>
                </c:pt>
              </c:numCache>
            </c:numRef>
          </c:val>
          <c:extLst xmlns:c16r2="http://schemas.microsoft.com/office/drawing/2015/06/chart">
            <c:ext xmlns:c16="http://schemas.microsoft.com/office/drawing/2014/chart" uri="{C3380CC4-5D6E-409C-BE32-E72D297353CC}">
              <c16:uniqueId val="{00000000-41D7-4B66-B77C-A2327E6D3ECD}"/>
            </c:ext>
          </c:extLst>
        </c:ser>
        <c:ser>
          <c:idx val="2"/>
          <c:order val="2"/>
          <c:tx>
            <c:strRef>
              <c:f>'Figure 1.4'!$B$33</c:f>
              <c:strCache>
                <c:ptCount val="1"/>
                <c:pt idx="0">
                  <c:v>Marchés émergents et économies en développement</c:v>
                </c:pt>
              </c:strCache>
            </c:strRef>
          </c:tx>
          <c:spPr>
            <a:solidFill>
              <a:srgbClr val="CCCCCC"/>
            </a:solidFill>
            <a:ln w="6350" cmpd="sng">
              <a:solidFill>
                <a:srgbClr val="000000"/>
              </a:solidFill>
            </a:ln>
            <a:effectLst/>
            <a:extLst/>
          </c:spPr>
          <c:invertIfNegative val="0"/>
          <c:cat>
            <c:numLit>
              <c:formatCode>General</c:formatCode>
              <c:ptCount val="9"/>
              <c:pt idx="0">
                <c:v>2012</c:v>
              </c:pt>
              <c:pt idx="1">
                <c:v>2013</c:v>
              </c:pt>
              <c:pt idx="2">
                <c:v>2014</c:v>
              </c:pt>
              <c:pt idx="3">
                <c:v>2015</c:v>
              </c:pt>
              <c:pt idx="4">
                <c:v>2016</c:v>
              </c:pt>
              <c:pt idx="5">
                <c:v>2017</c:v>
              </c:pt>
              <c:pt idx="6">
                <c:v>2018</c:v>
              </c:pt>
              <c:pt idx="7">
                <c:v>2019</c:v>
              </c:pt>
              <c:pt idx="8">
                <c:v>2020</c:v>
              </c:pt>
            </c:numLit>
          </c:cat>
          <c:val>
            <c:numRef>
              <c:f>'Figure 1.4'!$B$34:$B$42</c:f>
              <c:numCache>
                <c:formatCode>0.00</c:formatCode>
                <c:ptCount val="9"/>
                <c:pt idx="0">
                  <c:v>5.3529999999999998</c:v>
                </c:pt>
                <c:pt idx="1">
                  <c:v>5.1020000000000003</c:v>
                </c:pt>
                <c:pt idx="2">
                  <c:v>4.7110000000000003</c:v>
                </c:pt>
                <c:pt idx="3">
                  <c:v>4.2839999999999998</c:v>
                </c:pt>
                <c:pt idx="4">
                  <c:v>4.5709999999999997</c:v>
                </c:pt>
                <c:pt idx="5">
                  <c:v>4.7869999999999999</c:v>
                </c:pt>
                <c:pt idx="6">
                  <c:v>4.5460000000000003</c:v>
                </c:pt>
                <c:pt idx="7">
                  <c:v>4.3529999999999998</c:v>
                </c:pt>
                <c:pt idx="8">
                  <c:v>4.8380000000000001</c:v>
                </c:pt>
              </c:numCache>
            </c:numRef>
          </c:val>
          <c:extLst xmlns:c16r2="http://schemas.microsoft.com/office/drawing/2015/06/chart">
            <c:ext xmlns:c16="http://schemas.microsoft.com/office/drawing/2014/chart" uri="{C3380CC4-5D6E-409C-BE32-E72D297353CC}">
              <c16:uniqueId val="{00000001-41D7-4B66-B77C-A2327E6D3ECD}"/>
            </c:ext>
          </c:extLst>
        </c:ser>
        <c:dLbls>
          <c:showLegendKey val="0"/>
          <c:showVal val="0"/>
          <c:showCatName val="0"/>
          <c:showSerName val="0"/>
          <c:showPercent val="0"/>
          <c:showBubbleSize val="0"/>
        </c:dLbls>
        <c:gapWidth val="150"/>
        <c:axId val="36372864"/>
        <c:axId val="36374400"/>
      </c:barChart>
      <c:lineChart>
        <c:grouping val="standard"/>
        <c:varyColors val="0"/>
        <c:ser>
          <c:idx val="0"/>
          <c:order val="0"/>
          <c:tx>
            <c:strRef>
              <c:f>'Figure 1.4'!$C$33</c:f>
              <c:strCache>
                <c:ptCount val="1"/>
                <c:pt idx="0">
                  <c:v>Monde</c:v>
                </c:pt>
              </c:strCache>
            </c:strRef>
          </c:tx>
          <c:spPr>
            <a:ln w="19050" cap="rnd" cmpd="sng" algn="ctr">
              <a:solidFill>
                <a:schemeClr val="tx1"/>
              </a:solidFill>
              <a:prstDash val="solid"/>
              <a:round/>
            </a:ln>
            <a:effectLst/>
          </c:spPr>
          <c:marker>
            <c:symbol val="none"/>
          </c:marker>
          <c:cat>
            <c:numLit>
              <c:formatCode>General</c:formatCode>
              <c:ptCount val="9"/>
              <c:pt idx="0">
                <c:v>2012</c:v>
              </c:pt>
              <c:pt idx="1">
                <c:v>2013</c:v>
              </c:pt>
              <c:pt idx="2">
                <c:v>2014</c:v>
              </c:pt>
              <c:pt idx="3">
                <c:v>2015</c:v>
              </c:pt>
              <c:pt idx="4">
                <c:v>2016</c:v>
              </c:pt>
              <c:pt idx="5">
                <c:v>2017</c:v>
              </c:pt>
              <c:pt idx="6">
                <c:v>2018</c:v>
              </c:pt>
              <c:pt idx="7">
                <c:v>2019</c:v>
              </c:pt>
              <c:pt idx="8">
                <c:v>2020</c:v>
              </c:pt>
            </c:numLit>
          </c:cat>
          <c:val>
            <c:numRef>
              <c:f>'Figure 1.4'!$C$34:$C$42</c:f>
              <c:numCache>
                <c:formatCode>0.00</c:formatCode>
                <c:ptCount val="9"/>
                <c:pt idx="0">
                  <c:v>3.5179999999999998</c:v>
                </c:pt>
                <c:pt idx="1">
                  <c:v>3.4870000000000001</c:v>
                </c:pt>
                <c:pt idx="2">
                  <c:v>3.577</c:v>
                </c:pt>
                <c:pt idx="3">
                  <c:v>3.44</c:v>
                </c:pt>
                <c:pt idx="4">
                  <c:v>3.3719999999999999</c:v>
                </c:pt>
                <c:pt idx="5">
                  <c:v>3.7890000000000001</c:v>
                </c:pt>
                <c:pt idx="6">
                  <c:v>3.5979999999999999</c:v>
                </c:pt>
                <c:pt idx="7">
                  <c:v>3.3279999999999998</c:v>
                </c:pt>
                <c:pt idx="8">
                  <c:v>3.609</c:v>
                </c:pt>
              </c:numCache>
            </c:numRef>
          </c:val>
          <c:smooth val="1"/>
          <c:extLst xmlns:c16r2="http://schemas.microsoft.com/office/drawing/2015/06/chart">
            <c:ext xmlns:c16="http://schemas.microsoft.com/office/drawing/2014/chart" uri="{C3380CC4-5D6E-409C-BE32-E72D297353CC}">
              <c16:uniqueId val="{00000002-41D7-4B66-B77C-A2327E6D3ECD}"/>
            </c:ext>
          </c:extLst>
        </c:ser>
        <c:dLbls>
          <c:showLegendKey val="0"/>
          <c:showVal val="0"/>
          <c:showCatName val="0"/>
          <c:showSerName val="0"/>
          <c:showPercent val="0"/>
          <c:showBubbleSize val="0"/>
        </c:dLbls>
        <c:marker val="1"/>
        <c:smooth val="0"/>
        <c:axId val="36372864"/>
        <c:axId val="36374400"/>
      </c:lineChart>
      <c:catAx>
        <c:axId val="36372864"/>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a:pPr>
            <a:endParaRPr lang="fr-FR"/>
          </a:p>
        </c:txPr>
        <c:crossAx val="36374400"/>
        <c:crosses val="autoZero"/>
        <c:auto val="1"/>
        <c:lblAlgn val="ctr"/>
        <c:lblOffset val="0"/>
        <c:tickLblSkip val="1"/>
        <c:noMultiLvlLbl val="0"/>
      </c:catAx>
      <c:valAx>
        <c:axId val="36374400"/>
        <c:scaling>
          <c:orientation val="minMax"/>
          <c:max val="6"/>
          <c:min val="0"/>
        </c:scaling>
        <c:delete val="0"/>
        <c:axPos val="l"/>
        <c:majorGridlines>
          <c:spPr>
            <a:ln w="9525" cmpd="sng">
              <a:solidFill>
                <a:srgbClr val="FFFFFF"/>
              </a:solidFill>
              <a:prstDash val="solid"/>
            </a:ln>
          </c:spPr>
        </c:majorGridlines>
        <c:title>
          <c:tx>
            <c:rich>
              <a:bodyPr rot="0" vert="horz"/>
              <a:lstStyle/>
              <a:p>
                <a:pPr>
                  <a:defRPr/>
                </a:pPr>
                <a:r>
                  <a:rPr lang="en-GB"/>
                  <a:t>%</a:t>
                </a:r>
              </a:p>
            </c:rich>
          </c:tx>
          <c:layout>
            <c:manualLayout>
              <c:xMode val="edge"/>
              <c:yMode val="edge"/>
              <c:x val="9.2609917902512721E-3"/>
              <c:y val="0.10956441674006254"/>
            </c:manualLayout>
          </c:layout>
          <c:overlay val="0"/>
        </c:title>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a:pPr>
            <a:endParaRPr lang="fr-FR"/>
          </a:p>
        </c:txPr>
        <c:crossAx val="36372864"/>
        <c:crosses val="autoZero"/>
        <c:crossBetween val="between"/>
      </c:valAx>
      <c:spPr>
        <a:solidFill>
          <a:srgbClr val="F4FFFF"/>
        </a:solidFill>
        <a:ln w="9525">
          <a:solidFill>
            <a:srgbClr val="000000"/>
          </a:solidFill>
        </a:ln>
        <a:effectLst/>
        <a:extLst/>
      </c:spPr>
    </c:plotArea>
    <c:legend>
      <c:legendPos val="t"/>
      <c:layout>
        <c:manualLayout>
          <c:xMode val="edge"/>
          <c:yMode val="edge"/>
          <c:x val="3.3824997895620358E-2"/>
          <c:y val="1.9920803043647736E-2"/>
          <c:w val="0.96398885720221994"/>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legend>
    <c:plotVisOnly val="1"/>
    <c:dispBlanksAs val="gap"/>
    <c:showDLblsOverMax val="1"/>
  </c:chart>
  <c:spPr>
    <a:noFill/>
    <a:ln>
      <a:noFill/>
    </a:ln>
    <a:extLst>
      <a:ext uri="{909E8E84-426E-40DD-AFC4-6F175D3DCCD1}">
        <a14:hiddenFill xmlns:a14="http://schemas.microsoft.com/office/drawing/2010/main">
          <a:solidFill>
            <a:sysClr val="window" lastClr="FFFFFF"/>
          </a:solidFill>
        </a14:hiddenFill>
      </a:ext>
    </a:extLst>
  </c:spPr>
  <c:txPr>
    <a:bodyPr/>
    <a:lstStyle/>
    <a:p>
      <a:pPr>
        <a:defRPr sz="1000">
          <a:solidFill>
            <a:srgbClr val="000000"/>
          </a:solidFill>
          <a:latin typeface="Arial" panose="020B0604020202020204" pitchFamily="34" charset="0"/>
          <a:cs typeface="Arial" panose="020B0604020202020204" pitchFamily="34" charset="0"/>
        </a:defRPr>
      </a:pPr>
      <a:endParaRPr lang="fr-F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445796086387494E-3"/>
          <c:y val="0.18932605908687447"/>
          <c:w val="0.98906927548920154"/>
          <c:h val="0.80071353939130174"/>
        </c:manualLayout>
      </c:layout>
      <c:lineChart>
        <c:grouping val="standard"/>
        <c:varyColors val="0"/>
        <c:ser>
          <c:idx val="2"/>
          <c:order val="0"/>
          <c:tx>
            <c:strRef>
              <c:f>'Figure 1.9'!$A$75</c:f>
              <c:strCache>
                <c:ptCount val="1"/>
                <c:pt idx="0">
                  <c:v>Guerre commerciale</c:v>
                </c:pt>
              </c:strCache>
            </c:strRef>
          </c:tx>
          <c:spPr>
            <a:ln w="19050" cap="rnd">
              <a:solidFill>
                <a:srgbClr val="000000"/>
              </a:solidFill>
              <a:prstDash val="solid"/>
              <a:round/>
            </a:ln>
            <a:effectLst/>
          </c:spPr>
          <c:marker>
            <c:symbol val="none"/>
          </c:marker>
          <c:cat>
            <c:numRef>
              <c:f>'Figure 1.9'!$C$44:$M$44</c:f>
              <c:numCache>
                <c:formatCode>0</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'Figure 1.9'!$C$86:$M$86</c:f>
              <c:numCache>
                <c:formatCode>0.00</c:formatCode>
                <c:ptCount val="11"/>
                <c:pt idx="0">
                  <c:v>6.3703573101551223</c:v>
                </c:pt>
                <c:pt idx="1">
                  <c:v>4.5191300744737806</c:v>
                </c:pt>
                <c:pt idx="2">
                  <c:v>2.6759996277753264</c:v>
                </c:pt>
                <c:pt idx="3">
                  <c:v>2.7305359904499027</c:v>
                </c:pt>
                <c:pt idx="4">
                  <c:v>0.97351542313240091</c:v>
                </c:pt>
                <c:pt idx="5">
                  <c:v>-0.19680532211036977</c:v>
                </c:pt>
                <c:pt idx="6">
                  <c:v>-1.3870154135556172</c:v>
                </c:pt>
                <c:pt idx="7">
                  <c:v>1.0969348590014771</c:v>
                </c:pt>
                <c:pt idx="8">
                  <c:v>0.71923295828071465</c:v>
                </c:pt>
                <c:pt idx="9">
                  <c:v>1.3899177385725272</c:v>
                </c:pt>
                <c:pt idx="10">
                  <c:v>1.232639449221915</c:v>
                </c:pt>
              </c:numCache>
            </c:numRef>
          </c:val>
          <c:smooth val="1"/>
          <c:extLst xmlns:c16r2="http://schemas.microsoft.com/office/drawing/2015/06/chart">
            <c:ext xmlns:c16="http://schemas.microsoft.com/office/drawing/2014/chart" uri="{C3380CC4-5D6E-409C-BE32-E72D297353CC}">
              <c16:uniqueId val="{00000000-9210-4104-A352-75249F9A1F27}"/>
            </c:ext>
          </c:extLst>
        </c:ser>
        <c:ser>
          <c:idx val="3"/>
          <c:order val="1"/>
          <c:tx>
            <c:strRef>
              <c:f>'Figure 1.9'!$A$60</c:f>
              <c:strCache>
                <c:ptCount val="1"/>
                <c:pt idx="0">
                  <c:v>Augmentation plus rapide des taux d'intérêt US</c:v>
                </c:pt>
              </c:strCache>
            </c:strRef>
          </c:tx>
          <c:spPr>
            <a:ln w="19050" cap="rnd">
              <a:solidFill>
                <a:srgbClr val="8CC841"/>
              </a:solidFill>
              <a:prstDash val="solid"/>
              <a:round/>
            </a:ln>
            <a:effectLst/>
          </c:spPr>
          <c:marker>
            <c:symbol val="none"/>
          </c:marker>
          <c:cat>
            <c:numRef>
              <c:f>'Figure 1.9'!$C$44:$M$44</c:f>
              <c:numCache>
                <c:formatCode>0</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'Figure 1.9'!$C$71:$M$71</c:f>
              <c:numCache>
                <c:formatCode>0.00</c:formatCode>
                <c:ptCount val="11"/>
                <c:pt idx="0">
                  <c:v>6.3703573101551223</c:v>
                </c:pt>
                <c:pt idx="1">
                  <c:v>4.5191300744737806</c:v>
                </c:pt>
                <c:pt idx="2">
                  <c:v>2.6759996277753264</c:v>
                </c:pt>
                <c:pt idx="3">
                  <c:v>2.7305359904499027</c:v>
                </c:pt>
                <c:pt idx="4">
                  <c:v>0.97351542313240091</c:v>
                </c:pt>
                <c:pt idx="5">
                  <c:v>-0.19680532211036977</c:v>
                </c:pt>
                <c:pt idx="6">
                  <c:v>-1.3870154135556172</c:v>
                </c:pt>
                <c:pt idx="7">
                  <c:v>1.0969348590014771</c:v>
                </c:pt>
                <c:pt idx="8">
                  <c:v>0.90172261430324419</c:v>
                </c:pt>
                <c:pt idx="9">
                  <c:v>1.8691381538009471</c:v>
                </c:pt>
                <c:pt idx="10">
                  <c:v>1.4136039549134349</c:v>
                </c:pt>
              </c:numCache>
            </c:numRef>
          </c:val>
          <c:smooth val="1"/>
          <c:extLst xmlns:c16r2="http://schemas.microsoft.com/office/drawing/2015/06/chart">
            <c:ext xmlns:c16="http://schemas.microsoft.com/office/drawing/2014/chart" uri="{C3380CC4-5D6E-409C-BE32-E72D297353CC}">
              <c16:uniqueId val="{00000001-9210-4104-A352-75249F9A1F27}"/>
            </c:ext>
          </c:extLst>
        </c:ser>
        <c:ser>
          <c:idx val="5"/>
          <c:order val="2"/>
          <c:tx>
            <c:strRef>
              <c:f>'Figure 1.9'!$A$43</c:f>
              <c:strCache>
                <c:ptCount val="1"/>
                <c:pt idx="0">
                  <c:v>Scénario de base</c:v>
                </c:pt>
              </c:strCache>
            </c:strRef>
          </c:tx>
          <c:spPr>
            <a:ln w="19050" cap="rnd">
              <a:solidFill>
                <a:srgbClr val="F47920"/>
              </a:solidFill>
              <a:prstDash val="solid"/>
              <a:round/>
            </a:ln>
            <a:effectLst/>
          </c:spPr>
          <c:marker>
            <c:symbol val="none"/>
          </c:marker>
          <c:cat>
            <c:numRef>
              <c:f>'Figure 1.9'!$C$44:$M$44</c:f>
              <c:numCache>
                <c:formatCode>0</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'Figure 1.9'!$C$56:$M$56</c:f>
              <c:numCache>
                <c:formatCode>0.00</c:formatCode>
                <c:ptCount val="11"/>
                <c:pt idx="0">
                  <c:v>6.3703573101551223</c:v>
                </c:pt>
                <c:pt idx="1">
                  <c:v>4.5191300744737806</c:v>
                </c:pt>
                <c:pt idx="2">
                  <c:v>2.6759996277753264</c:v>
                </c:pt>
                <c:pt idx="3">
                  <c:v>2.7305359904499027</c:v>
                </c:pt>
                <c:pt idx="4">
                  <c:v>0.97351542313240091</c:v>
                </c:pt>
                <c:pt idx="5">
                  <c:v>-0.19680532211036977</c:v>
                </c:pt>
                <c:pt idx="6">
                  <c:v>-1.3870154135556172</c:v>
                </c:pt>
                <c:pt idx="7">
                  <c:v>1.0969348590014771</c:v>
                </c:pt>
                <c:pt idx="8">
                  <c:v>0.90841070568291382</c:v>
                </c:pt>
                <c:pt idx="9">
                  <c:v>2.0198355465235345</c:v>
                </c:pt>
                <c:pt idx="10">
                  <c:v>2.5357580718972672</c:v>
                </c:pt>
              </c:numCache>
            </c:numRef>
          </c:val>
          <c:smooth val="1"/>
          <c:extLst xmlns:c16r2="http://schemas.microsoft.com/office/drawing/2015/06/chart">
            <c:ext xmlns:c16="http://schemas.microsoft.com/office/drawing/2014/chart" uri="{C3380CC4-5D6E-409C-BE32-E72D297353CC}">
              <c16:uniqueId val="{00000002-9210-4104-A352-75249F9A1F27}"/>
            </c:ext>
          </c:extLst>
        </c:ser>
        <c:dLbls>
          <c:showLegendKey val="0"/>
          <c:showVal val="0"/>
          <c:showCatName val="0"/>
          <c:showSerName val="0"/>
          <c:showPercent val="0"/>
          <c:showBubbleSize val="0"/>
        </c:dLbls>
        <c:marker val="1"/>
        <c:smooth val="0"/>
        <c:axId val="43191296"/>
        <c:axId val="43197184"/>
      </c:lineChart>
      <c:catAx>
        <c:axId val="43191296"/>
        <c:scaling>
          <c:orientation val="minMax"/>
        </c:scaling>
        <c:delete val="0"/>
        <c:axPos val="b"/>
        <c:majorGridlines>
          <c:spPr>
            <a:ln w="9525" cap="flat" cmpd="sng" algn="ctr">
              <a:solidFill>
                <a:srgbClr val="FFFFFF"/>
              </a:solidFill>
              <a:prstDash val="solid"/>
              <a:round/>
            </a:ln>
            <a:effectLst/>
          </c:spPr>
        </c:majorGridlines>
        <c:numFmt formatCode="General" sourceLinked="0"/>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000" b="0" i="0" u="none" strike="noStrike" kern="1200" baseline="0">
                <a:solidFill>
                  <a:srgbClr val="000000"/>
                </a:solidFill>
                <a:latin typeface="Georgia" panose="02040502050405020303" pitchFamily="18" charset="0"/>
                <a:ea typeface="+mn-ea"/>
                <a:cs typeface="Arial" panose="020B0604020202020204" pitchFamily="34" charset="0"/>
              </a:defRPr>
            </a:pPr>
            <a:endParaRPr lang="fr-FR"/>
          </a:p>
        </c:txPr>
        <c:crossAx val="43197184"/>
        <c:crossesAt val="0"/>
        <c:auto val="0"/>
        <c:lblAlgn val="ctr"/>
        <c:lblOffset val="0"/>
        <c:tickLblSkip val="1"/>
        <c:noMultiLvlLbl val="0"/>
      </c:catAx>
      <c:valAx>
        <c:axId val="43197184"/>
        <c:scaling>
          <c:orientation val="minMax"/>
        </c:scaling>
        <c:delete val="0"/>
        <c:axPos val="l"/>
        <c:majorGridlines>
          <c:spPr>
            <a:ln w="9525" cap="flat" cmpd="sng" algn="ctr">
              <a:solidFill>
                <a:srgbClr val="FFFFFF"/>
              </a:solidFill>
              <a:prstDash val="solid"/>
              <a:round/>
            </a:ln>
            <a:effectLst/>
          </c:spPr>
        </c:majorGridlines>
        <c:title>
          <c:tx>
            <c:rich>
              <a:bodyPr rot="0" spcFirstLastPara="1" vertOverflow="ellipsis" wrap="square" anchor="ctr" anchorCtr="1"/>
              <a:lstStyle/>
              <a:p>
                <a:pPr>
                  <a:defRPr sz="1000" b="0" i="0" u="none" strike="noStrike" kern="1200" baseline="0">
                    <a:solidFill>
                      <a:srgbClr val="000000"/>
                    </a:solidFill>
                    <a:latin typeface="Georgia" panose="02040502050405020303" pitchFamily="18" charset="0"/>
                    <a:ea typeface="+mn-ea"/>
                    <a:cs typeface="Arial" panose="020B0604020202020204" pitchFamily="34" charset="0"/>
                  </a:defRPr>
                </a:pPr>
                <a:r>
                  <a:rPr lang="en-GB"/>
                  <a:t>%</a:t>
                </a:r>
              </a:p>
            </c:rich>
          </c:tx>
          <c:layout>
            <c:manualLayout>
              <c:xMode val="edge"/>
              <c:yMode val="edge"/>
              <c:x val="9.8018750361968283E-3"/>
              <c:y val="0.1045842159791506"/>
            </c:manualLayout>
          </c:layout>
          <c:overlay val="0"/>
          <c:spPr>
            <a:noFill/>
            <a:ln>
              <a:noFill/>
            </a:ln>
            <a:effectLst/>
          </c:spPr>
        </c:title>
        <c:numFmt formatCode="General" sourceLinked="0"/>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000" b="0" i="0" u="none" strike="noStrike" kern="1200" baseline="0">
                <a:solidFill>
                  <a:srgbClr val="000000"/>
                </a:solidFill>
                <a:latin typeface="Georgia" panose="02040502050405020303" pitchFamily="18" charset="0"/>
                <a:ea typeface="+mn-ea"/>
                <a:cs typeface="Arial" panose="020B0604020202020204" pitchFamily="34" charset="0"/>
              </a:defRPr>
            </a:pPr>
            <a:endParaRPr lang="fr-FR"/>
          </a:p>
        </c:txPr>
        <c:crossAx val="43191296"/>
        <c:crosses val="autoZero"/>
        <c:crossBetween val="between"/>
      </c:valAx>
      <c:spPr>
        <a:solidFill>
          <a:srgbClr val="EAEAEA"/>
        </a:solidFill>
        <a:ln w="9525">
          <a:noFill/>
        </a:ln>
        <a:effectLst/>
        <a:extLst>
          <a:ext uri="{91240B29-F687-4F45-9708-019B960494DF}">
            <a14:hiddenLine xmlns:a14="http://schemas.microsoft.com/office/drawing/2010/main" w="9525">
              <a:solidFill>
                <a:srgbClr val="000000"/>
              </a:solidFill>
            </a14:hiddenLine>
          </a:ext>
        </a:extLst>
      </c:spPr>
    </c:plotArea>
    <c:legend>
      <c:legendPos val="t"/>
      <c:layout>
        <c:manualLayout>
          <c:xMode val="edge"/>
          <c:yMode val="edge"/>
          <c:x val="6.0006234816406004E-2"/>
          <c:y val="1.9920803043647736E-2"/>
          <c:w val="0.93780762028143427"/>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000" b="0" i="0" u="none" strike="noStrike" kern="1200" baseline="0">
              <a:solidFill>
                <a:srgbClr val="000000"/>
              </a:solidFill>
              <a:latin typeface="Georgia" panose="02040502050405020303" pitchFamily="18" charset="0"/>
              <a:ea typeface="+mn-ea"/>
              <a:cs typeface="Arial" panose="020B0604020202020204" pitchFamily="34" charset="0"/>
            </a:defRPr>
          </a:pPr>
          <a:endParaRPr lang="fr-FR"/>
        </a:p>
      </c:txPr>
    </c:legend>
    <c:plotVisOnly val="1"/>
    <c:dispBlanksAs val="gap"/>
    <c:showDLblsOverMax val="1"/>
  </c:chart>
  <c:spPr>
    <a:noFill/>
    <a:ln w="9525" cap="flat" cmpd="sng" algn="ctr">
      <a:noFill/>
      <a:round/>
    </a:ln>
    <a:effectLst/>
  </c:spPr>
  <c:txPr>
    <a:bodyPr/>
    <a:lstStyle/>
    <a:p>
      <a:pPr>
        <a:defRPr sz="1000">
          <a:solidFill>
            <a:srgbClr val="000000"/>
          </a:solidFill>
          <a:latin typeface="Georgia" panose="02040502050405020303" pitchFamily="18" charset="0"/>
          <a:cs typeface="Arial" panose="020B0604020202020204" pitchFamily="34" charset="0"/>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rgbClr val="000000"/>
                </a:solidFill>
                <a:latin typeface="Arial Narrow" panose="020B0606020202030204" pitchFamily="34" charset="0"/>
                <a:ea typeface="+mn-ea"/>
                <a:cs typeface="+mn-cs"/>
              </a:defRPr>
            </a:pPr>
            <a:r>
              <a:rPr lang="fr-FR" sz="1600" b="1" i="0" dirty="0" smtClean="0">
                <a:solidFill>
                  <a:srgbClr val="000000"/>
                </a:solidFill>
                <a:latin typeface="Arial Narrow" panose="020B0606020202030204" pitchFamily="34" charset="0"/>
              </a:rPr>
              <a:t>Taux de pauvreté (en pourcentage de la population)</a:t>
            </a:r>
            <a:endParaRPr lang="en-GB" sz="1600" b="1" i="0" dirty="0">
              <a:solidFill>
                <a:srgbClr val="000000"/>
              </a:solidFill>
              <a:latin typeface="Arial Narrow" panose="020B0606020202030204" pitchFamily="34" charset="0"/>
            </a:endParaRPr>
          </a:p>
        </c:rich>
      </c:tx>
      <c:layout>
        <c:manualLayout>
          <c:xMode val="edge"/>
          <c:yMode val="edge"/>
          <c:x val="0.19585217083536502"/>
          <c:y val="2.0308900895533437E-2"/>
        </c:manualLayout>
      </c:layout>
      <c:overlay val="1"/>
      <c:spPr>
        <a:noFill/>
        <a:ln>
          <a:noFill/>
        </a:ln>
        <a:effectLst/>
      </c:spPr>
    </c:title>
    <c:autoTitleDeleted val="0"/>
    <c:plotArea>
      <c:layout>
        <c:manualLayout>
          <c:layoutTarget val="inner"/>
          <c:xMode val="edge"/>
          <c:yMode val="edge"/>
          <c:x val="0.11002914928441512"/>
          <c:y val="0.25795136874910191"/>
          <c:w val="0.87541152263374489"/>
          <c:h val="0.62094407376448668"/>
        </c:manualLayout>
      </c:layout>
      <c:lineChart>
        <c:grouping val="standard"/>
        <c:varyColors val="0"/>
        <c:ser>
          <c:idx val="0"/>
          <c:order val="0"/>
          <c:tx>
            <c:strRef>
              <c:f>'Figure 1.13'!$B$34</c:f>
              <c:strCache>
                <c:ptCount val="1"/>
                <c:pt idx="0">
                  <c:v>ALC</c:v>
                </c:pt>
              </c:strCache>
            </c:strRef>
          </c:tx>
          <c:spPr>
            <a:ln w="28575" cap="rnd">
              <a:solidFill>
                <a:srgbClr val="F47920"/>
              </a:solidFill>
              <a:prstDash val="solid"/>
              <a:round/>
            </a:ln>
            <a:effectLst/>
          </c:spPr>
          <c:marker>
            <c:symbol val="none"/>
          </c:marker>
          <c:cat>
            <c:numRef>
              <c:f>'Figure 1.13'!$C$33:$I$33</c:f>
              <c:numCache>
                <c:formatCode>General</c:formatCode>
                <c:ptCount val="7"/>
                <c:pt idx="0">
                  <c:v>2002</c:v>
                </c:pt>
                <c:pt idx="1">
                  <c:v>2008</c:v>
                </c:pt>
                <c:pt idx="2">
                  <c:v>2012</c:v>
                </c:pt>
                <c:pt idx="3">
                  <c:v>2014</c:v>
                </c:pt>
                <c:pt idx="4">
                  <c:v>2016</c:v>
                </c:pt>
                <c:pt idx="5">
                  <c:v>2017</c:v>
                </c:pt>
                <c:pt idx="6">
                  <c:v>2018</c:v>
                </c:pt>
              </c:numCache>
            </c:numRef>
          </c:cat>
          <c:val>
            <c:numRef>
              <c:f>'Figure 1.13'!$C$34:$I$34</c:f>
              <c:numCache>
                <c:formatCode>0.0</c:formatCode>
                <c:ptCount val="7"/>
                <c:pt idx="0">
                  <c:v>44.535192496415142</c:v>
                </c:pt>
                <c:pt idx="1">
                  <c:v>33.592301272513822</c:v>
                </c:pt>
                <c:pt idx="2">
                  <c:v>28.754920421215559</c:v>
                </c:pt>
                <c:pt idx="3">
                  <c:v>27.845649363947022</c:v>
                </c:pt>
                <c:pt idx="4">
                  <c:v>30.204943598932328</c:v>
                </c:pt>
                <c:pt idx="5">
                  <c:v>30.215693520760688</c:v>
                </c:pt>
                <c:pt idx="6">
                  <c:v>29.566941170825427</c:v>
                </c:pt>
              </c:numCache>
            </c:numRef>
          </c:val>
          <c:smooth val="0"/>
          <c:extLst xmlns:c16r2="http://schemas.microsoft.com/office/drawing/2015/06/chart">
            <c:ext xmlns:c16="http://schemas.microsoft.com/office/drawing/2014/chart" uri="{C3380CC4-5D6E-409C-BE32-E72D297353CC}">
              <c16:uniqueId val="{00000000-B6DA-4051-8748-AA191B121F56}"/>
            </c:ext>
          </c:extLst>
        </c:ser>
        <c:ser>
          <c:idx val="1"/>
          <c:order val="1"/>
          <c:tx>
            <c:strRef>
              <c:f>'Figure 1.13'!$B$35</c:f>
              <c:strCache>
                <c:ptCount val="1"/>
                <c:pt idx="0">
                  <c:v>Amérique du sud</c:v>
                </c:pt>
              </c:strCache>
            </c:strRef>
          </c:tx>
          <c:spPr>
            <a:ln w="28575" cap="rnd">
              <a:solidFill>
                <a:srgbClr val="000000"/>
              </a:solidFill>
              <a:prstDash val="solid"/>
              <a:round/>
            </a:ln>
            <a:effectLst/>
          </c:spPr>
          <c:marker>
            <c:symbol val="none"/>
          </c:marker>
          <c:cat>
            <c:numRef>
              <c:f>'Figure 1.13'!$C$33:$I$33</c:f>
              <c:numCache>
                <c:formatCode>General</c:formatCode>
                <c:ptCount val="7"/>
                <c:pt idx="0">
                  <c:v>2002</c:v>
                </c:pt>
                <c:pt idx="1">
                  <c:v>2008</c:v>
                </c:pt>
                <c:pt idx="2">
                  <c:v>2012</c:v>
                </c:pt>
                <c:pt idx="3">
                  <c:v>2014</c:v>
                </c:pt>
                <c:pt idx="4">
                  <c:v>2016</c:v>
                </c:pt>
                <c:pt idx="5">
                  <c:v>2017</c:v>
                </c:pt>
                <c:pt idx="6">
                  <c:v>2018</c:v>
                </c:pt>
              </c:numCache>
            </c:numRef>
          </c:cat>
          <c:val>
            <c:numRef>
              <c:f>'Figure 1.13'!$C$35:$I$35</c:f>
              <c:numCache>
                <c:formatCode>0.0</c:formatCode>
                <c:ptCount val="7"/>
                <c:pt idx="0">
                  <c:v>43.713582619634977</c:v>
                </c:pt>
                <c:pt idx="1">
                  <c:v>29.447286968810054</c:v>
                </c:pt>
                <c:pt idx="2">
                  <c:v>22.02733019345051</c:v>
                </c:pt>
                <c:pt idx="3">
                  <c:v>20.77426581011299</c:v>
                </c:pt>
                <c:pt idx="4">
                  <c:v>24.88655870190296</c:v>
                </c:pt>
                <c:pt idx="5">
                  <c:v>25.075026544552376</c:v>
                </c:pt>
                <c:pt idx="6">
                  <c:v>24.684888049552075</c:v>
                </c:pt>
              </c:numCache>
            </c:numRef>
          </c:val>
          <c:smooth val="0"/>
          <c:extLst xmlns:c16r2="http://schemas.microsoft.com/office/drawing/2015/06/chart">
            <c:ext xmlns:c16="http://schemas.microsoft.com/office/drawing/2014/chart" uri="{C3380CC4-5D6E-409C-BE32-E72D297353CC}">
              <c16:uniqueId val="{00000001-B6DA-4051-8748-AA191B121F56}"/>
            </c:ext>
          </c:extLst>
        </c:ser>
        <c:ser>
          <c:idx val="2"/>
          <c:order val="2"/>
          <c:tx>
            <c:strRef>
              <c:f>'Figure 1.13'!$B$36</c:f>
              <c:strCache>
                <c:ptCount val="1"/>
                <c:pt idx="0">
                  <c:v>Amérique centrale et Méxique</c:v>
                </c:pt>
              </c:strCache>
            </c:strRef>
          </c:tx>
          <c:spPr>
            <a:ln w="28575" cap="rnd">
              <a:solidFill>
                <a:srgbClr val="8CC841"/>
              </a:solidFill>
              <a:prstDash val="solid"/>
              <a:round/>
            </a:ln>
            <a:effectLst/>
          </c:spPr>
          <c:marker>
            <c:symbol val="none"/>
          </c:marker>
          <c:cat>
            <c:numRef>
              <c:f>'Figure 1.13'!$C$33:$I$33</c:f>
              <c:numCache>
                <c:formatCode>General</c:formatCode>
                <c:ptCount val="7"/>
                <c:pt idx="0">
                  <c:v>2002</c:v>
                </c:pt>
                <c:pt idx="1">
                  <c:v>2008</c:v>
                </c:pt>
                <c:pt idx="2">
                  <c:v>2012</c:v>
                </c:pt>
                <c:pt idx="3">
                  <c:v>2014</c:v>
                </c:pt>
                <c:pt idx="4">
                  <c:v>2016</c:v>
                </c:pt>
                <c:pt idx="5">
                  <c:v>2017</c:v>
                </c:pt>
                <c:pt idx="6">
                  <c:v>2018</c:v>
                </c:pt>
              </c:numCache>
            </c:numRef>
          </c:cat>
          <c:val>
            <c:numRef>
              <c:f>'Figure 1.13'!$C$36:$I$36</c:f>
              <c:numCache>
                <c:formatCode>0.0</c:formatCode>
                <c:ptCount val="7"/>
                <c:pt idx="0">
                  <c:v>46.500472353774967</c:v>
                </c:pt>
                <c:pt idx="1">
                  <c:v>43.373330138345565</c:v>
                </c:pt>
                <c:pt idx="2">
                  <c:v>44.380394000913419</c:v>
                </c:pt>
                <c:pt idx="3">
                  <c:v>44.15765480722083</c:v>
                </c:pt>
                <c:pt idx="4">
                  <c:v>42.38592383750391</c:v>
                </c:pt>
                <c:pt idx="5">
                  <c:v>41.946996900584352</c:v>
                </c:pt>
                <c:pt idx="6">
                  <c:v>40.667502817992613</c:v>
                </c:pt>
              </c:numCache>
            </c:numRef>
          </c:val>
          <c:smooth val="0"/>
          <c:extLst xmlns:c16r2="http://schemas.microsoft.com/office/drawing/2015/06/chart">
            <c:ext xmlns:c16="http://schemas.microsoft.com/office/drawing/2014/chart" uri="{C3380CC4-5D6E-409C-BE32-E72D297353CC}">
              <c16:uniqueId val="{00000002-B6DA-4051-8748-AA191B121F56}"/>
            </c:ext>
          </c:extLst>
        </c:ser>
        <c:dLbls>
          <c:showLegendKey val="0"/>
          <c:showVal val="0"/>
          <c:showCatName val="0"/>
          <c:showSerName val="0"/>
          <c:showPercent val="0"/>
          <c:showBubbleSize val="0"/>
        </c:dLbls>
        <c:marker val="1"/>
        <c:smooth val="0"/>
        <c:axId val="43251200"/>
        <c:axId val="43252736"/>
      </c:lineChart>
      <c:catAx>
        <c:axId val="43251200"/>
        <c:scaling>
          <c:orientation val="minMax"/>
        </c:scaling>
        <c:delete val="0"/>
        <c:axPos val="b"/>
        <c:majorGridlines>
          <c:spPr>
            <a:ln w="9525" cap="flat" cmpd="sng" algn="ctr">
              <a:solidFill>
                <a:srgbClr val="FFFFFF"/>
              </a:solidFill>
              <a:prstDash val="solid"/>
              <a:round/>
            </a:ln>
            <a:effectLst/>
          </c:spPr>
        </c:majorGridlines>
        <c:numFmt formatCode="General" sourceLinked="1"/>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600" b="0" i="0" u="none" strike="noStrike" kern="1200" baseline="0">
                <a:solidFill>
                  <a:srgbClr val="000000"/>
                </a:solidFill>
                <a:latin typeface="Arial Narrow"/>
                <a:ea typeface="Arial Narrow"/>
                <a:cs typeface="Arial Narrow"/>
              </a:defRPr>
            </a:pPr>
            <a:endParaRPr lang="fr-FR"/>
          </a:p>
        </c:txPr>
        <c:crossAx val="43252736"/>
        <c:crosses val="autoZero"/>
        <c:auto val="1"/>
        <c:lblAlgn val="ctr"/>
        <c:lblOffset val="0"/>
        <c:tickLblSkip val="1"/>
        <c:noMultiLvlLbl val="0"/>
      </c:catAx>
      <c:valAx>
        <c:axId val="43252736"/>
        <c:scaling>
          <c:orientation val="minMax"/>
          <c:min val="20"/>
        </c:scaling>
        <c:delete val="0"/>
        <c:axPos val="l"/>
        <c:majorGridlines>
          <c:spPr>
            <a:ln w="9525" cap="flat" cmpd="sng" algn="ctr">
              <a:solidFill>
                <a:srgbClr val="FFFFFF"/>
              </a:solidFill>
              <a:prstDash val="solid"/>
              <a:round/>
            </a:ln>
            <a:effectLst/>
          </c:spPr>
        </c:majorGridlines>
        <c:title>
          <c:tx>
            <c:rich>
              <a:bodyPr rot="0" spcFirstLastPara="1" vertOverflow="ellipsis" wrap="square" anchor="ctr" anchorCtr="1"/>
              <a:lstStyle/>
              <a:p>
                <a:pPr>
                  <a:defRPr sz="1600" b="0" i="0" u="none" strike="noStrike" kern="1200" baseline="0">
                    <a:solidFill>
                      <a:srgbClr val="000000"/>
                    </a:solidFill>
                    <a:latin typeface="Arial Narrow" panose="020B0606020202030204" pitchFamily="34" charset="0"/>
                    <a:ea typeface="+mn-ea"/>
                    <a:cs typeface="+mn-cs"/>
                  </a:defRPr>
                </a:pPr>
                <a:r>
                  <a:rPr lang="en-GB" sz="1600" b="0" i="0">
                    <a:solidFill>
                      <a:srgbClr val="000000"/>
                    </a:solidFill>
                    <a:latin typeface="Arial Narrow" panose="020B0606020202030204" pitchFamily="34" charset="0"/>
                  </a:rPr>
                  <a:t>%</a:t>
                </a:r>
              </a:p>
            </c:rich>
          </c:tx>
          <c:layout>
            <c:manualLayout>
              <c:xMode val="edge"/>
              <c:yMode val="edge"/>
              <c:x val="2.5120013204637352E-2"/>
              <c:y val="0.16086888285739154"/>
            </c:manualLayout>
          </c:layout>
          <c:overlay val="0"/>
          <c:spPr>
            <a:noFill/>
            <a:ln>
              <a:noFill/>
            </a:ln>
            <a:effectLst/>
          </c:spPr>
        </c:title>
        <c:numFmt formatCode="General" sourceLinked="0"/>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600" b="0" i="0" u="none" strike="noStrike" kern="1200" baseline="0">
                <a:solidFill>
                  <a:srgbClr val="000000"/>
                </a:solidFill>
                <a:latin typeface="Arial Narrow"/>
                <a:ea typeface="Arial Narrow"/>
                <a:cs typeface="Arial Narrow"/>
              </a:defRPr>
            </a:pPr>
            <a:endParaRPr lang="fr-FR"/>
          </a:p>
        </c:txPr>
        <c:crossAx val="43251200"/>
        <c:crosses val="autoZero"/>
        <c:crossBetween val="between"/>
      </c:valAx>
      <c:spPr>
        <a:solidFill>
          <a:srgbClr val="EAEAEA"/>
        </a:solidFill>
        <a:ln>
          <a:noFill/>
        </a:ln>
        <a:effectLst/>
        <a:extLst>
          <a:ext uri="{91240B29-F687-4F45-9708-019B960494DF}">
            <a14:hiddenLine xmlns:a14="http://schemas.microsoft.com/office/drawing/2010/main">
              <a:noFill/>
            </a14:hiddenLine>
          </a:ext>
        </a:extLst>
      </c:spPr>
    </c:plotArea>
    <c:legend>
      <c:legendPos val="r"/>
      <c:layout>
        <c:manualLayout>
          <c:xMode val="edge"/>
          <c:yMode val="edge"/>
          <c:x val="0.11002900478486578"/>
          <c:y val="0.10003412698412699"/>
          <c:w val="0.87541152263374489"/>
          <c:h val="0.13439557946731284"/>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600" b="0" i="0" u="none" strike="noStrike" kern="1200" baseline="0">
              <a:solidFill>
                <a:sysClr val="windowText" lastClr="000000"/>
              </a:solidFill>
              <a:latin typeface="Arial Narrow"/>
              <a:ea typeface="Arial Narrow"/>
              <a:cs typeface="Arial Narrow"/>
            </a:defRPr>
          </a:pPr>
          <a:endParaRPr lang="fr-FR"/>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rgbClr val="000000"/>
                </a:solidFill>
                <a:latin typeface="Arial Narrow" panose="020B0606020202030204" pitchFamily="34" charset="0"/>
                <a:ea typeface="+mn-ea"/>
                <a:cs typeface="+mn-cs"/>
              </a:defRPr>
            </a:pPr>
            <a:r>
              <a:rPr lang="fr-FR" sz="1600" b="1" i="0" baseline="0" dirty="0" smtClean="0">
                <a:solidFill>
                  <a:srgbClr val="000000"/>
                </a:solidFill>
                <a:latin typeface="Arial Narrow" panose="020B0606020202030204" pitchFamily="34" charset="0"/>
              </a:rPr>
              <a:t>Coefficient de Gini du revenu familial par habitant</a:t>
            </a:r>
            <a:endParaRPr lang="en-GB" sz="1600" b="1" i="0" dirty="0">
              <a:solidFill>
                <a:srgbClr val="000000"/>
              </a:solidFill>
              <a:latin typeface="Arial Narrow" panose="020B0606020202030204" pitchFamily="34" charset="0"/>
            </a:endParaRPr>
          </a:p>
        </c:rich>
      </c:tx>
      <c:layout/>
      <c:overlay val="1"/>
      <c:spPr>
        <a:noFill/>
        <a:ln>
          <a:noFill/>
        </a:ln>
        <a:effectLst/>
      </c:spPr>
    </c:title>
    <c:autoTitleDeleted val="0"/>
    <c:plotArea>
      <c:layout>
        <c:manualLayout>
          <c:layoutTarget val="inner"/>
          <c:xMode val="edge"/>
          <c:yMode val="edge"/>
          <c:x val="0.10415123456790124"/>
          <c:y val="0.26665518341861627"/>
          <c:w val="0.87541152263374489"/>
          <c:h val="0.61224025909497237"/>
        </c:manualLayout>
      </c:layout>
      <c:lineChart>
        <c:grouping val="standard"/>
        <c:varyColors val="0"/>
        <c:ser>
          <c:idx val="0"/>
          <c:order val="0"/>
          <c:tx>
            <c:strRef>
              <c:f>'Figure 1.13'!$C$40</c:f>
              <c:strCache>
                <c:ptCount val="1"/>
                <c:pt idx="0">
                  <c:v>ALC</c:v>
                </c:pt>
              </c:strCache>
            </c:strRef>
          </c:tx>
          <c:spPr>
            <a:ln w="28575" cap="rnd">
              <a:solidFill>
                <a:srgbClr val="F47920"/>
              </a:solidFill>
              <a:prstDash val="solid"/>
              <a:round/>
            </a:ln>
            <a:effectLst/>
          </c:spPr>
          <c:marker>
            <c:symbol val="none"/>
          </c:marker>
          <c:cat>
            <c:numRef>
              <c:f>'Figure 1.13'!$B$41:$B$45</c:f>
              <c:numCache>
                <c:formatCode>General</c:formatCode>
                <c:ptCount val="5"/>
                <c:pt idx="0">
                  <c:v>2002</c:v>
                </c:pt>
                <c:pt idx="1">
                  <c:v>2008</c:v>
                </c:pt>
                <c:pt idx="2">
                  <c:v>2012</c:v>
                </c:pt>
                <c:pt idx="3">
                  <c:v>2014</c:v>
                </c:pt>
                <c:pt idx="4">
                  <c:v>2016</c:v>
                </c:pt>
              </c:numCache>
            </c:numRef>
          </c:cat>
          <c:val>
            <c:numRef>
              <c:f>'Figure 1.13'!$C$41:$C$45</c:f>
              <c:numCache>
                <c:formatCode>General</c:formatCode>
                <c:ptCount val="5"/>
                <c:pt idx="0">
                  <c:v>0.52672932788398574</c:v>
                </c:pt>
                <c:pt idx="1">
                  <c:v>0.49128806855096707</c:v>
                </c:pt>
                <c:pt idx="2">
                  <c:v>0.47347325174284005</c:v>
                </c:pt>
                <c:pt idx="3">
                  <c:v>0.46301508040887634</c:v>
                </c:pt>
                <c:pt idx="4">
                  <c:v>0.46674940578697871</c:v>
                </c:pt>
              </c:numCache>
            </c:numRef>
          </c:val>
          <c:smooth val="0"/>
          <c:extLst xmlns:c16r2="http://schemas.microsoft.com/office/drawing/2015/06/chart">
            <c:ext xmlns:c16="http://schemas.microsoft.com/office/drawing/2014/chart" uri="{C3380CC4-5D6E-409C-BE32-E72D297353CC}">
              <c16:uniqueId val="{00000000-E9B1-4BD8-AD31-E045CAFC1DAB}"/>
            </c:ext>
          </c:extLst>
        </c:ser>
        <c:ser>
          <c:idx val="1"/>
          <c:order val="1"/>
          <c:tx>
            <c:strRef>
              <c:f>'Figure 1.13'!$D$40</c:f>
              <c:strCache>
                <c:ptCount val="1"/>
                <c:pt idx="0">
                  <c:v>Amérique du sud</c:v>
                </c:pt>
              </c:strCache>
            </c:strRef>
          </c:tx>
          <c:spPr>
            <a:ln w="28575" cap="rnd">
              <a:solidFill>
                <a:srgbClr val="000000"/>
              </a:solidFill>
              <a:prstDash val="solid"/>
              <a:round/>
            </a:ln>
            <a:effectLst/>
          </c:spPr>
          <c:marker>
            <c:symbol val="none"/>
          </c:marker>
          <c:cat>
            <c:numRef>
              <c:f>'Figure 1.13'!$B$41:$B$45</c:f>
              <c:numCache>
                <c:formatCode>General</c:formatCode>
                <c:ptCount val="5"/>
                <c:pt idx="0">
                  <c:v>2002</c:v>
                </c:pt>
                <c:pt idx="1">
                  <c:v>2008</c:v>
                </c:pt>
                <c:pt idx="2">
                  <c:v>2012</c:v>
                </c:pt>
                <c:pt idx="3">
                  <c:v>2014</c:v>
                </c:pt>
                <c:pt idx="4">
                  <c:v>2016</c:v>
                </c:pt>
              </c:numCache>
            </c:numRef>
          </c:cat>
          <c:val>
            <c:numRef>
              <c:f>'Figure 1.13'!$D$41:$D$45</c:f>
              <c:numCache>
                <c:formatCode>General</c:formatCode>
                <c:ptCount val="5"/>
                <c:pt idx="0">
                  <c:v>0.50801499242352532</c:v>
                </c:pt>
                <c:pt idx="1">
                  <c:v>0.47816783272474456</c:v>
                </c:pt>
                <c:pt idx="2">
                  <c:v>0.45302532541120605</c:v>
                </c:pt>
                <c:pt idx="3">
                  <c:v>0.45132238128067498</c:v>
                </c:pt>
                <c:pt idx="4">
                  <c:v>0.45539001586231781</c:v>
                </c:pt>
              </c:numCache>
            </c:numRef>
          </c:val>
          <c:smooth val="0"/>
          <c:extLst xmlns:c16r2="http://schemas.microsoft.com/office/drawing/2015/06/chart">
            <c:ext xmlns:c16="http://schemas.microsoft.com/office/drawing/2014/chart" uri="{C3380CC4-5D6E-409C-BE32-E72D297353CC}">
              <c16:uniqueId val="{00000001-E9B1-4BD8-AD31-E045CAFC1DAB}"/>
            </c:ext>
          </c:extLst>
        </c:ser>
        <c:ser>
          <c:idx val="2"/>
          <c:order val="2"/>
          <c:tx>
            <c:strRef>
              <c:f>'Figure 1.13'!$E$40</c:f>
              <c:strCache>
                <c:ptCount val="1"/>
                <c:pt idx="0">
                  <c:v>Amérique centrale et Méxique</c:v>
                </c:pt>
              </c:strCache>
            </c:strRef>
          </c:tx>
          <c:spPr>
            <a:ln w="28575" cap="rnd">
              <a:solidFill>
                <a:srgbClr val="8CC841"/>
              </a:solidFill>
              <a:prstDash val="solid"/>
              <a:round/>
            </a:ln>
            <a:effectLst/>
          </c:spPr>
          <c:marker>
            <c:symbol val="none"/>
          </c:marker>
          <c:cat>
            <c:numRef>
              <c:f>'Figure 1.13'!$B$41:$B$45</c:f>
              <c:numCache>
                <c:formatCode>General</c:formatCode>
                <c:ptCount val="5"/>
                <c:pt idx="0">
                  <c:v>2002</c:v>
                </c:pt>
                <c:pt idx="1">
                  <c:v>2008</c:v>
                </c:pt>
                <c:pt idx="2">
                  <c:v>2012</c:v>
                </c:pt>
                <c:pt idx="3">
                  <c:v>2014</c:v>
                </c:pt>
                <c:pt idx="4">
                  <c:v>2016</c:v>
                </c:pt>
              </c:numCache>
            </c:numRef>
          </c:cat>
          <c:val>
            <c:numRef>
              <c:f>'Figure 1.13'!$E$41:$E$45</c:f>
              <c:numCache>
                <c:formatCode>General</c:formatCode>
                <c:ptCount val="5"/>
                <c:pt idx="0">
                  <c:v>0.54544366334444616</c:v>
                </c:pt>
                <c:pt idx="1">
                  <c:v>0.50815694318468163</c:v>
                </c:pt>
                <c:pt idx="2">
                  <c:v>0.49976344274065509</c:v>
                </c:pt>
                <c:pt idx="3">
                  <c:v>0.47860534591314474</c:v>
                </c:pt>
                <c:pt idx="4">
                  <c:v>0.48189525901986013</c:v>
                </c:pt>
              </c:numCache>
            </c:numRef>
          </c:val>
          <c:smooth val="0"/>
          <c:extLst xmlns:c16r2="http://schemas.microsoft.com/office/drawing/2015/06/chart">
            <c:ext xmlns:c16="http://schemas.microsoft.com/office/drawing/2014/chart" uri="{C3380CC4-5D6E-409C-BE32-E72D297353CC}">
              <c16:uniqueId val="{00000002-E9B1-4BD8-AD31-E045CAFC1DAB}"/>
            </c:ext>
          </c:extLst>
        </c:ser>
        <c:dLbls>
          <c:showLegendKey val="0"/>
          <c:showVal val="0"/>
          <c:showCatName val="0"/>
          <c:showSerName val="0"/>
          <c:showPercent val="0"/>
          <c:showBubbleSize val="0"/>
        </c:dLbls>
        <c:marker val="1"/>
        <c:smooth val="0"/>
        <c:axId val="44013824"/>
        <c:axId val="44019712"/>
      </c:lineChart>
      <c:catAx>
        <c:axId val="44013824"/>
        <c:scaling>
          <c:orientation val="minMax"/>
        </c:scaling>
        <c:delete val="0"/>
        <c:axPos val="b"/>
        <c:majorGridlines>
          <c:spPr>
            <a:ln w="9525" cap="flat" cmpd="sng" algn="ctr">
              <a:solidFill>
                <a:srgbClr val="FFFFFF"/>
              </a:solidFill>
              <a:prstDash val="solid"/>
              <a:round/>
            </a:ln>
            <a:effectLst/>
          </c:spPr>
        </c:majorGridlines>
        <c:numFmt formatCode="General" sourceLinked="1"/>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600" b="0" i="0" u="none" strike="noStrike" kern="1200" baseline="0">
                <a:solidFill>
                  <a:srgbClr val="000000"/>
                </a:solidFill>
                <a:latin typeface="Arial Narrow"/>
                <a:ea typeface="Arial Narrow"/>
                <a:cs typeface="Arial Narrow"/>
              </a:defRPr>
            </a:pPr>
            <a:endParaRPr lang="fr-FR"/>
          </a:p>
        </c:txPr>
        <c:crossAx val="44019712"/>
        <c:crosses val="autoZero"/>
        <c:auto val="1"/>
        <c:lblAlgn val="ctr"/>
        <c:lblOffset val="0"/>
        <c:tickLblSkip val="1"/>
        <c:noMultiLvlLbl val="0"/>
      </c:catAx>
      <c:valAx>
        <c:axId val="44019712"/>
        <c:scaling>
          <c:orientation val="minMax"/>
          <c:min val="0.44000000000000006"/>
        </c:scaling>
        <c:delete val="0"/>
        <c:axPos val="l"/>
        <c:majorGridlines>
          <c:spPr>
            <a:ln w="9525" cap="flat" cmpd="sng" algn="ctr">
              <a:solidFill>
                <a:srgbClr val="FFFFFF"/>
              </a:solidFill>
              <a:prstDash val="solid"/>
              <a:round/>
            </a:ln>
            <a:effectLst/>
          </c:spPr>
        </c:majorGridlines>
        <c:numFmt formatCode="General" sourceLinked="1"/>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600" b="0" i="0" u="none" strike="noStrike" kern="1200" baseline="0">
                <a:solidFill>
                  <a:srgbClr val="000000"/>
                </a:solidFill>
                <a:latin typeface="Arial Narrow"/>
                <a:ea typeface="Arial Narrow"/>
                <a:cs typeface="Arial Narrow"/>
              </a:defRPr>
            </a:pPr>
            <a:endParaRPr lang="fr-FR"/>
          </a:p>
        </c:txPr>
        <c:crossAx val="44013824"/>
        <c:crosses val="autoZero"/>
        <c:crossBetween val="between"/>
      </c:valAx>
      <c:spPr>
        <a:solidFill>
          <a:srgbClr val="EAEAEA"/>
        </a:solidFill>
        <a:ln>
          <a:noFill/>
        </a:ln>
        <a:effectLst/>
        <a:extLst>
          <a:ext uri="{91240B29-F687-4F45-9708-019B960494DF}">
            <a14:hiddenLine xmlns:a14="http://schemas.microsoft.com/office/drawing/2010/main">
              <a:noFill/>
            </a14:hiddenLine>
          </a:ext>
        </a:extLst>
      </c:spPr>
    </c:plotArea>
    <c:legend>
      <c:legendPos val="r"/>
      <c:layout>
        <c:manualLayout>
          <c:xMode val="edge"/>
          <c:yMode val="edge"/>
          <c:x val="0.10415123456790124"/>
          <c:y val="0.11011349206349207"/>
          <c:w val="0.87541152263374489"/>
          <c:h val="0.11698795012828417"/>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1600" b="0" i="0" u="none" strike="noStrike" kern="1200" baseline="0">
              <a:solidFill>
                <a:sysClr val="windowText" lastClr="000000"/>
              </a:solidFill>
              <a:latin typeface="Arial Narrow"/>
              <a:ea typeface="Arial Narrow"/>
              <a:cs typeface="Arial Narrow"/>
            </a:defRPr>
          </a:pPr>
          <a:endParaRPr lang="fr-FR"/>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a:pPr>
      <a:endParaRPr lang="fr-F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0.15403329778907338"/>
          <c:w val="0.98906927548920154"/>
          <c:h val="0.83600630068910253"/>
        </c:manualLayout>
      </c:layout>
      <c:lineChart>
        <c:grouping val="standard"/>
        <c:varyColors val="0"/>
        <c:ser>
          <c:idx val="0"/>
          <c:order val="0"/>
          <c:tx>
            <c:strRef>
              <c:f>Graph!$A$25</c:f>
              <c:strCache>
                <c:ptCount val="1"/>
                <c:pt idx="0">
                  <c:v>Chine</c:v>
                </c:pt>
              </c:strCache>
            </c:strRef>
          </c:tx>
          <c:spPr>
            <a:ln w="28575" cap="rnd" cmpd="sng" algn="ctr">
              <a:solidFill>
                <a:srgbClr val="808080"/>
              </a:solidFill>
              <a:prstDash val="solid"/>
              <a:round/>
            </a:ln>
            <a:effectLst/>
          </c:spPr>
          <c:marker>
            <c:symbol val="none"/>
          </c:marker>
          <c:cat>
            <c:numRef>
              <c:f>Graph!$B$24:$BR$24</c:f>
              <c:numCache>
                <c:formatCode>General</c:formatCode>
                <c:ptCount val="69"/>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numCache>
            </c:numRef>
          </c:cat>
          <c:val>
            <c:numRef>
              <c:f>Graph!$B$25:$BR$25</c:f>
              <c:numCache>
                <c:formatCode>General</c:formatCode>
                <c:ptCount val="69"/>
                <c:pt idx="2" formatCode="_(* #,##0.00_);_(* \(#,##0.00\);_(* &quot;-&quot;??_);_(@_)">
                  <c:v>3.0769337464325726</c:v>
                </c:pt>
                <c:pt idx="3" formatCode="_(* #,##0.00_);_(* \(#,##0.00\);_(* &quot;-&quot;??_);_(@_)">
                  <c:v>3.3283323403407237</c:v>
                </c:pt>
                <c:pt idx="4" formatCode="_(* #,##0.00_);_(* \(#,##0.00\);_(* &quot;-&quot;??_);_(@_)">
                  <c:v>3.2759272850678776</c:v>
                </c:pt>
                <c:pt idx="5" formatCode="_(* #,##0.00_);_(* \(#,##0.00\);_(* &quot;-&quot;??_);_(@_)">
                  <c:v>3.2807197825821026</c:v>
                </c:pt>
                <c:pt idx="6" formatCode="_(* #,##0.00_);_(* \(#,##0.00\);_(* &quot;-&quot;??_);_(@_)">
                  <c:v>3.5410477986203532</c:v>
                </c:pt>
                <c:pt idx="7" formatCode="_(* #,##0.00_);_(* \(#,##0.00\);_(* &quot;-&quot;??_);_(@_)">
                  <c:v>3.4805030851108141</c:v>
                </c:pt>
                <c:pt idx="8" formatCode="_(* #,##0.00_);_(* \(#,##0.00\);_(* &quot;-&quot;??_);_(@_)">
                  <c:v>3.7138854944370978</c:v>
                </c:pt>
                <c:pt idx="9" formatCode="_(* #,##0.00_);_(* \(#,##0.00\);_(* &quot;-&quot;??_);_(@_)">
                  <c:v>3.9524660242962444</c:v>
                </c:pt>
                <c:pt idx="10" formatCode="_(* #,##0.00_);_(* \(#,##0.00\);_(* &quot;-&quot;??_);_(@_)">
                  <c:v>3.8403741032652894</c:v>
                </c:pt>
                <c:pt idx="11" formatCode="_(* #,##0.00_);_(* \(#,##0.00\);_(* &quot;-&quot;??_);_(@_)">
                  <c:v>2.7139089638750664</c:v>
                </c:pt>
                <c:pt idx="12" formatCode="_(* #,##0.00_);_(* \(#,##0.00\);_(* &quot;-&quot;??_);_(@_)">
                  <c:v>2.4472935111665524</c:v>
                </c:pt>
                <c:pt idx="13" formatCode="_(* #,##0.00_);_(* \(#,##0.00\);_(* &quot;-&quot;??_);_(@_)">
                  <c:v>2.521941831173705</c:v>
                </c:pt>
                <c:pt idx="14" formatCode="_(* #,##0.00_);_(* \(#,##0.00\);_(* &quot;-&quot;??_);_(@_)">
                  <c:v>2.7322619646176616</c:v>
                </c:pt>
                <c:pt idx="15" formatCode="_(* #,##0.00_);_(* \(#,##0.00\);_(* &quot;-&quot;??_);_(@_)">
                  <c:v>2.965975130060857</c:v>
                </c:pt>
                <c:pt idx="16" formatCode="_(* #,##0.00_);_(* \(#,##0.00\);_(* &quot;-&quot;??_);_(@_)">
                  <c:v>3.0502968495124074</c:v>
                </c:pt>
                <c:pt idx="17" formatCode="_(* #,##0.00_);_(* \(#,##0.00\);_(* &quot;-&quot;??_);_(@_)">
                  <c:v>2.6688152056778383</c:v>
                </c:pt>
                <c:pt idx="18" formatCode="_(* #,##0.00_);_(* \(#,##0.00\);_(* &quot;-&quot;??_);_(@_)">
                  <c:v>2.3776682524626636</c:v>
                </c:pt>
                <c:pt idx="19" formatCode="_(* #,##0.00_);_(* \(#,##0.00\);_(* &quot;-&quot;??_);_(@_)">
                  <c:v>2.5513931303725972</c:v>
                </c:pt>
                <c:pt idx="20" formatCode="_(* #,##0.00_);_(* \(#,##0.00\);_(* &quot;-&quot;??_);_(@_)">
                  <c:v>2.8832450691983111</c:v>
                </c:pt>
                <c:pt idx="21" formatCode="_(* #,##0.00_);_(* \(#,##0.00\);_(* &quot;-&quot;??_);_(@_)">
                  <c:v>2.8728992309328545</c:v>
                </c:pt>
                <c:pt idx="22" formatCode="_(* #,##0.00_);_(* \(#,##0.00\);_(* &quot;-&quot;??_);_(@_)">
                  <c:v>2.8321526481925376</c:v>
                </c:pt>
                <c:pt idx="23" formatCode="_(* #,##0.00_);_(* \(#,##0.00\);_(* &quot;-&quot;??_);_(@_)">
                  <c:v>2.8676547113765034</c:v>
                </c:pt>
                <c:pt idx="24" formatCode="_(* #,##0.00_);_(* \(#,##0.00\);_(* &quot;-&quot;??_);_(@_)">
                  <c:v>2.8493769505316435</c:v>
                </c:pt>
                <c:pt idx="25" formatCode="_(* #,##0.00_);_(* \(#,##0.00\);_(* &quot;-&quot;??_);_(@_)">
                  <c:v>3.0329828876170741</c:v>
                </c:pt>
                <c:pt idx="26" formatCode="_(* #,##0.00_);_(* \(#,##0.00\);_(* &quot;-&quot;??_);_(@_)">
                  <c:v>2.8227230335433768</c:v>
                </c:pt>
                <c:pt idx="27" formatCode="_(* #,##0.00_);_(* \(#,##0.00\);_(* &quot;-&quot;??_);_(@_)">
                  <c:v>2.9140498965507402</c:v>
                </c:pt>
                <c:pt idx="28" formatCode="_(* #,##0.00_);_(* \(#,##0.00\);_(* &quot;-&quot;??_);_(@_)">
                  <c:v>3.1070353809335018</c:v>
                </c:pt>
                <c:pt idx="29" formatCode="_(* #,##0.00_);_(* \(#,##0.00\);_(* &quot;-&quot;??_);_(@_)">
                  <c:v>3.1954468148909143</c:v>
                </c:pt>
                <c:pt idx="30" formatCode="_(* #,##0.00_);_(* \(#,##0.00\);_(* &quot;-&quot;??_);_(@_)">
                  <c:v>3.4691621613180121</c:v>
                </c:pt>
                <c:pt idx="31" formatCode="_(* #,##0.00_);_(* \(#,##0.00\);_(* &quot;-&quot;??_);_(@_)">
                  <c:v>3.5245343722288811</c:v>
                </c:pt>
                <c:pt idx="32" formatCode="_(* #,##0.00_);_(* \(#,##0.00\);_(* &quot;-&quot;??_);_(@_)">
                  <c:v>3.656360149625363</c:v>
                </c:pt>
                <c:pt idx="33" formatCode="_(* #,##0.00_);_(* \(#,##0.00\);_(* &quot;-&quot;??_);_(@_)">
                  <c:v>3.8961749165700068</c:v>
                </c:pt>
                <c:pt idx="34" formatCode="_(* #,##0.00_);_(* \(#,##0.00\);_(* &quot;-&quot;??_);_(@_)">
                  <c:v>4.2138861875413296</c:v>
                </c:pt>
                <c:pt idx="35" formatCode="_(* #,##0.00_);_(* \(#,##0.00\);_(* &quot;-&quot;??_);_(@_)">
                  <c:v>4.6366847765868862</c:v>
                </c:pt>
                <c:pt idx="36" formatCode="_(* #,##0.00_);_(* \(#,##0.00\);_(* &quot;-&quot;??_);_(@_)">
                  <c:v>4.8205651372483995</c:v>
                </c:pt>
                <c:pt idx="37" formatCode="_(* #,##0.00_);_(* \(#,##0.00\);_(* &quot;-&quot;??_);_(@_)">
                  <c:v>5.2039535904854262</c:v>
                </c:pt>
                <c:pt idx="38" formatCode="_(* #,##0.00_);_(* \(#,##0.00\);_(* &quot;-&quot;??_);_(@_)">
                  <c:v>5.4758050272907148</c:v>
                </c:pt>
                <c:pt idx="39" formatCode="_(* #,##0.00_);_(* \(#,##0.00\);_(* &quot;-&quot;??_);_(@_)">
                  <c:v>5.4690831302958181</c:v>
                </c:pt>
                <c:pt idx="40" formatCode="_(* #,##0.00_);_(* \(#,##0.00\);_(* &quot;-&quot;??_);_(@_)">
                  <c:v>4.8437406348133507</c:v>
                </c:pt>
                <c:pt idx="41" formatCode="_(* #,##0.00_);_(* \(#,##0.00\);_(* &quot;-&quot;??_);_(@_)">
                  <c:v>5.2288619933890921</c:v>
                </c:pt>
                <c:pt idx="42" formatCode="_(* #,##0.00_);_(* \(#,##0.00\);_(* &quot;-&quot;??_);_(@_)">
                  <c:v>5.8817957737063979</c:v>
                </c:pt>
                <c:pt idx="43" formatCode="_(* #,##0.00_);_(* \(#,##0.00\);_(* &quot;-&quot;??_);_(@_)">
                  <c:v>6.5490968901629216</c:v>
                </c:pt>
                <c:pt idx="44" formatCode="_(* #,##0.00_);_(* \(#,##0.00\);_(* &quot;-&quot;??_);_(@_)">
                  <c:v>7.1116604679256801</c:v>
                </c:pt>
                <c:pt idx="45" formatCode="_(* #,##0.00_);_(* \(#,##0.00\);_(* &quot;-&quot;??_);_(@_)">
                  <c:v>7.6376994898462724</c:v>
                </c:pt>
                <c:pt idx="46" formatCode="_(* #,##0.00_);_(* \(#,##0.00\);_(* &quot;-&quot;??_);_(@_)">
                  <c:v>8.1341361855272325</c:v>
                </c:pt>
                <c:pt idx="47" formatCode="_(* #,##0.00_);_(* \(#,##0.00\);_(* &quot;-&quot;??_);_(@_)">
                  <c:v>8.5238350773816496</c:v>
                </c:pt>
                <c:pt idx="48" formatCode="_(* #,##0.00_);_(* \(#,##0.00\);_(* &quot;-&quot;??_);_(@_)">
                  <c:v>8.9107773970105839</c:v>
                </c:pt>
                <c:pt idx="49" formatCode="_(* #,##0.00_);_(* \(#,##0.00\);_(* &quot;-&quot;??_);_(@_)">
                  <c:v>9.3259000711304463</c:v>
                </c:pt>
                <c:pt idx="50" formatCode="_(* #,##0.00_);_(* \(#,##0.00\);_(* &quot;-&quot;??_);_(@_)">
                  <c:v>9.7239563597558103</c:v>
                </c:pt>
                <c:pt idx="51" formatCode="_(* #,##0.00_);_(* \(#,##0.00\);_(* &quot;-&quot;??_);_(@_)">
                  <c:v>10.311986530511124</c:v>
                </c:pt>
                <c:pt idx="52" formatCode="_(* #,##0.00_);_(* \(#,##0.00\);_(* &quot;-&quot;??_);_(@_)">
                  <c:v>10.975089796965911</c:v>
                </c:pt>
                <c:pt idx="53" formatCode="_(* #,##0.00_);_(* \(#,##0.00\);_(* &quot;-&quot;??_);_(@_)">
                  <c:v>11.7840190973834</c:v>
                </c:pt>
                <c:pt idx="54" formatCode="_(* #,##0.00_);_(* \(#,##0.00\);_(* &quot;-&quot;??_);_(@_)">
                  <c:v>12.501168238032839</c:v>
                </c:pt>
                <c:pt idx="55" formatCode="_(* #,##0.00_);_(* \(#,##0.00\);_(* &quot;-&quot;??_);_(@_)">
                  <c:v>13.604596373316044</c:v>
                </c:pt>
                <c:pt idx="56" formatCode="_(* #,##0.00_);_(* \(#,##0.00\);_(* &quot;-&quot;??_);_(@_)">
                  <c:v>14.997450632192038</c:v>
                </c:pt>
                <c:pt idx="57" formatCode="_(* #,##0.00_);_(* \(#,##0.00\);_(* &quot;-&quot;??_);_(@_)">
                  <c:v>16.764585252687755</c:v>
                </c:pt>
                <c:pt idx="58" formatCode="_(* #,##0.00_);_(* \(#,##0.00\);_(* &quot;-&quot;??_);_(@_)">
                  <c:v>18.574456062496928</c:v>
                </c:pt>
                <c:pt idx="59" formatCode="_(* #,##0.00_);_(* \(#,##0.00\);_(* &quot;-&quot;??_);_(@_)">
                  <c:v>20.87835237705842</c:v>
                </c:pt>
                <c:pt idx="60" formatCode="_(* #,##0.00_);_(* \(#,##0.00\);_(* &quot;-&quot;??_);_(@_)">
                  <c:v>22.48078820181782</c:v>
                </c:pt>
                <c:pt idx="61" formatCode="_(* #,##0.00_);_(* \(#,##0.00\);_(* &quot;-&quot;??_);_(@_)">
                  <c:v>24.303019711433329</c:v>
                </c:pt>
                <c:pt idx="62" formatCode="_(* #,##0.00_);_(* \(#,##0.00\);_(* &quot;-&quot;??_);_(@_)">
                  <c:v>26.236141298862677</c:v>
                </c:pt>
                <c:pt idx="63" formatCode="_(* #,##0.00_);_(* \(#,##0.00\);_(* &quot;-&quot;??_);_(@_)">
                  <c:v>28.120194222921491</c:v>
                </c:pt>
                <c:pt idx="64" formatCode="_(* #,##0.00_);_(* \(#,##0.00\);_(* &quot;-&quot;??_);_(@_)">
                  <c:v>29.845019326127563</c:v>
                </c:pt>
                <c:pt idx="65" formatCode="_(* #,##0.00_);_(* \(#,##0.00\);_(* &quot;-&quot;??_);_(@_)">
                  <c:v>31.587210987447783</c:v>
                </c:pt>
                <c:pt idx="66" formatCode="_(* #,##0.00_);_(* \(#,##0.00\);_(* &quot;-&quot;??_);_(@_)">
                  <c:v>33.449140961294766</c:v>
                </c:pt>
                <c:pt idx="67" formatCode="_(* #,##0.00_);_(* \(#,##0.00\);_(* &quot;-&quot;??_);_(@_)">
                  <c:v>35.394881674753151</c:v>
                </c:pt>
                <c:pt idx="68" formatCode="_(* #,##0.00_);_(* \(#,##0.00\);_(* &quot;-&quot;??_);_(@_)">
                  <c:v>37.424027811484187</c:v>
                </c:pt>
              </c:numCache>
            </c:numRef>
          </c:val>
          <c:smooth val="0"/>
          <c:extLst xmlns:c16r2="http://schemas.microsoft.com/office/drawing/2015/06/chart">
            <c:ext xmlns:c16="http://schemas.microsoft.com/office/drawing/2014/chart" uri="{C3380CC4-5D6E-409C-BE32-E72D297353CC}">
              <c16:uniqueId val="{00000000-9E70-4183-ACA8-1846241EA889}"/>
            </c:ext>
          </c:extLst>
        </c:ser>
        <c:ser>
          <c:idx val="4"/>
          <c:order val="1"/>
          <c:tx>
            <c:strRef>
              <c:f>Graph!$A$26</c:f>
              <c:strCache>
                <c:ptCount val="1"/>
                <c:pt idx="0">
                  <c:v>Corée</c:v>
                </c:pt>
              </c:strCache>
            </c:strRef>
          </c:tx>
          <c:spPr>
            <a:ln w="28575" cap="rnd" cmpd="sng" algn="ctr">
              <a:solidFill>
                <a:srgbClr val="000000"/>
              </a:solidFill>
              <a:prstDash val="solid"/>
              <a:round/>
            </a:ln>
            <a:effectLst/>
          </c:spPr>
          <c:marker>
            <c:symbol val="none"/>
          </c:marker>
          <c:cat>
            <c:numRef>
              <c:f>Graph!$B$24:$BR$24</c:f>
              <c:numCache>
                <c:formatCode>General</c:formatCode>
                <c:ptCount val="69"/>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numCache>
            </c:numRef>
          </c:cat>
          <c:val>
            <c:numRef>
              <c:f>Graph!$B$26:$BR$26</c:f>
              <c:numCache>
                <c:formatCode>_(* #,##0.00_);_(* \(#,##0.00\);_(* "-"??_);_(@_)</c:formatCode>
                <c:ptCount val="69"/>
                <c:pt idx="0">
                  <c:v>21.191686348536155</c:v>
                </c:pt>
                <c:pt idx="1">
                  <c:v>18.837621760542142</c:v>
                </c:pt>
                <c:pt idx="2">
                  <c:v>19.289394885656609</c:v>
                </c:pt>
                <c:pt idx="3">
                  <c:v>23.717369377958271</c:v>
                </c:pt>
                <c:pt idx="4">
                  <c:v>23.932223698396481</c:v>
                </c:pt>
                <c:pt idx="5">
                  <c:v>23.89340829885646</c:v>
                </c:pt>
                <c:pt idx="6">
                  <c:v>22.958821772758917</c:v>
                </c:pt>
                <c:pt idx="7">
                  <c:v>23.605348316263235</c:v>
                </c:pt>
                <c:pt idx="8">
                  <c:v>24.170368854071349</c:v>
                </c:pt>
                <c:pt idx="9">
                  <c:v>23.840074291734421</c:v>
                </c:pt>
                <c:pt idx="10">
                  <c:v>23.088246255785467</c:v>
                </c:pt>
                <c:pt idx="11">
                  <c:v>22.521065234002496</c:v>
                </c:pt>
                <c:pt idx="12">
                  <c:v>21.681198625543864</c:v>
                </c:pt>
                <c:pt idx="13">
                  <c:v>21.893167060277754</c:v>
                </c:pt>
                <c:pt idx="14">
                  <c:v>22.298372374532661</c:v>
                </c:pt>
                <c:pt idx="15">
                  <c:v>21.516123404607328</c:v>
                </c:pt>
                <c:pt idx="16">
                  <c:v>22.68703684413946</c:v>
                </c:pt>
                <c:pt idx="17">
                  <c:v>22.535616126766197</c:v>
                </c:pt>
                <c:pt idx="18">
                  <c:v>23.271902546529581</c:v>
                </c:pt>
                <c:pt idx="19">
                  <c:v>24.991942805249089</c:v>
                </c:pt>
                <c:pt idx="20">
                  <c:v>25.721068317007028</c:v>
                </c:pt>
                <c:pt idx="21">
                  <c:v>26.272051951882545</c:v>
                </c:pt>
                <c:pt idx="22">
                  <c:v>25.827563489373311</c:v>
                </c:pt>
                <c:pt idx="23">
                  <c:v>27.503489523071885</c:v>
                </c:pt>
                <c:pt idx="24">
                  <c:v>28.364754981828067</c:v>
                </c:pt>
                <c:pt idx="25">
                  <c:v>29.554205448929636</c:v>
                </c:pt>
                <c:pt idx="26">
                  <c:v>29.938110204732926</c:v>
                </c:pt>
                <c:pt idx="27">
                  <c:v>31.128321800727161</c:v>
                </c:pt>
                <c:pt idx="28">
                  <c:v>31.659801613871391</c:v>
                </c:pt>
                <c:pt idx="29">
                  <c:v>32.660543272551266</c:v>
                </c:pt>
                <c:pt idx="30">
                  <c:v>32.857245074775783</c:v>
                </c:pt>
                <c:pt idx="31">
                  <c:v>33.975167395922433</c:v>
                </c:pt>
                <c:pt idx="32">
                  <c:v>35.146009995083219</c:v>
                </c:pt>
                <c:pt idx="33">
                  <c:v>38.301087453556967</c:v>
                </c:pt>
                <c:pt idx="34">
                  <c:v>40.774362087480775</c:v>
                </c:pt>
                <c:pt idx="35">
                  <c:v>42.043809206764898</c:v>
                </c:pt>
                <c:pt idx="36">
                  <c:v>44.453094116088899</c:v>
                </c:pt>
                <c:pt idx="37">
                  <c:v>46.752885684264385</c:v>
                </c:pt>
                <c:pt idx="38">
                  <c:v>49.126574731032093</c:v>
                </c:pt>
                <c:pt idx="39">
                  <c:v>49.004970039703515</c:v>
                </c:pt>
                <c:pt idx="40">
                  <c:v>51.951918376218821</c:v>
                </c:pt>
                <c:pt idx="41">
                  <c:v>55.632011336078577</c:v>
                </c:pt>
                <c:pt idx="42">
                  <c:v>57.668542237429484</c:v>
                </c:pt>
                <c:pt idx="43">
                  <c:v>60.163515859937448</c:v>
                </c:pt>
                <c:pt idx="44">
                  <c:v>61.785867781422525</c:v>
                </c:pt>
                <c:pt idx="45">
                  <c:v>64.232933738197957</c:v>
                </c:pt>
                <c:pt idx="46">
                  <c:v>66.335482058083201</c:v>
                </c:pt>
                <c:pt idx="47">
                  <c:v>67.000850833437539</c:v>
                </c:pt>
                <c:pt idx="48">
                  <c:v>66.02542570306386</c:v>
                </c:pt>
                <c:pt idx="49">
                  <c:v>70.773375727984018</c:v>
                </c:pt>
                <c:pt idx="50">
                  <c:v>71.601145880534531</c:v>
                </c:pt>
                <c:pt idx="51">
                  <c:v>72.410119656137212</c:v>
                </c:pt>
                <c:pt idx="52">
                  <c:v>74.244129773763419</c:v>
                </c:pt>
                <c:pt idx="53">
                  <c:v>75.085775130998414</c:v>
                </c:pt>
                <c:pt idx="54">
                  <c:v>74.832853960506014</c:v>
                </c:pt>
                <c:pt idx="55">
                  <c:v>75.20152545187932</c:v>
                </c:pt>
                <c:pt idx="56">
                  <c:v>76.423109286004063</c:v>
                </c:pt>
                <c:pt idx="57">
                  <c:v>77.8928741322175</c:v>
                </c:pt>
                <c:pt idx="58">
                  <c:v>80.150065750662591</c:v>
                </c:pt>
                <c:pt idx="59">
                  <c:v>83.098148309495883</c:v>
                </c:pt>
                <c:pt idx="60">
                  <c:v>84.992739452409268</c:v>
                </c:pt>
                <c:pt idx="61">
                  <c:v>85.587158431358006</c:v>
                </c:pt>
                <c:pt idx="62">
                  <c:v>85.976340152746587</c:v>
                </c:pt>
                <c:pt idx="63">
                  <c:v>86.501277727407782</c:v>
                </c:pt>
                <c:pt idx="64">
                  <c:v>86.467944451614088</c:v>
                </c:pt>
                <c:pt idx="65">
                  <c:v>86.624706805381308</c:v>
                </c:pt>
                <c:pt idx="66">
                  <c:v>87.134444146962167</c:v>
                </c:pt>
                <c:pt idx="67">
                  <c:v>87.511677612145093</c:v>
                </c:pt>
                <c:pt idx="68">
                  <c:v>87.760808367502676</c:v>
                </c:pt>
              </c:numCache>
            </c:numRef>
          </c:val>
          <c:smooth val="0"/>
          <c:extLst xmlns:c16r2="http://schemas.microsoft.com/office/drawing/2015/06/chart">
            <c:ext xmlns:c16="http://schemas.microsoft.com/office/drawing/2014/chart" uri="{C3380CC4-5D6E-409C-BE32-E72D297353CC}">
              <c16:uniqueId val="{00000001-9E70-4183-ACA8-1846241EA889}"/>
            </c:ext>
          </c:extLst>
        </c:ser>
        <c:ser>
          <c:idx val="5"/>
          <c:order val="2"/>
          <c:tx>
            <c:strRef>
              <c:f>Graph!$A$27</c:f>
              <c:strCache>
                <c:ptCount val="1"/>
                <c:pt idx="0">
                  <c:v>ALC</c:v>
                </c:pt>
              </c:strCache>
            </c:strRef>
          </c:tx>
          <c:spPr>
            <a:ln w="28575" cap="rnd" cmpd="sng" algn="ctr">
              <a:solidFill>
                <a:srgbClr val="F47920"/>
              </a:solidFill>
              <a:prstDash val="solid"/>
              <a:round/>
            </a:ln>
            <a:effectLst/>
          </c:spPr>
          <c:marker>
            <c:symbol val="none"/>
          </c:marker>
          <c:cat>
            <c:numRef>
              <c:f>Graph!$B$24:$BR$24</c:f>
              <c:numCache>
                <c:formatCode>General</c:formatCode>
                <c:ptCount val="69"/>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numCache>
            </c:numRef>
          </c:cat>
          <c:val>
            <c:numRef>
              <c:f>Graph!$B$27:$BR$27</c:f>
              <c:numCache>
                <c:formatCode>_(* #,##0.00_);_(* \(#,##0.00\);_(* "-"??_);_(@_)</c:formatCode>
                <c:ptCount val="69"/>
                <c:pt idx="0">
                  <c:v>76.049384120412867</c:v>
                </c:pt>
                <c:pt idx="1">
                  <c:v>76.906785019383591</c:v>
                </c:pt>
                <c:pt idx="2">
                  <c:v>77.456259899627725</c:v>
                </c:pt>
                <c:pt idx="3">
                  <c:v>76.604237347140597</c:v>
                </c:pt>
                <c:pt idx="4">
                  <c:v>76.715661623595139</c:v>
                </c:pt>
                <c:pt idx="5">
                  <c:v>76.823029242863115</c:v>
                </c:pt>
                <c:pt idx="6">
                  <c:v>77.069808809460653</c:v>
                </c:pt>
                <c:pt idx="7">
                  <c:v>78.690822871653069</c:v>
                </c:pt>
                <c:pt idx="8">
                  <c:v>79.40077552488664</c:v>
                </c:pt>
                <c:pt idx="9">
                  <c:v>76.645118700994431</c:v>
                </c:pt>
                <c:pt idx="10">
                  <c:v>76.562913502513581</c:v>
                </c:pt>
                <c:pt idx="11">
                  <c:v>74.387453223388889</c:v>
                </c:pt>
                <c:pt idx="12">
                  <c:v>73.595702507169435</c:v>
                </c:pt>
                <c:pt idx="13">
                  <c:v>72.206049177739445</c:v>
                </c:pt>
                <c:pt idx="14">
                  <c:v>71.889026079456897</c:v>
                </c:pt>
                <c:pt idx="15">
                  <c:v>70.894674225291595</c:v>
                </c:pt>
                <c:pt idx="16">
                  <c:v>70.478396299657007</c:v>
                </c:pt>
                <c:pt idx="17">
                  <c:v>69.123937897092048</c:v>
                </c:pt>
                <c:pt idx="18">
                  <c:v>68.953269914543341</c:v>
                </c:pt>
                <c:pt idx="19">
                  <c:v>68.270318317654159</c:v>
                </c:pt>
                <c:pt idx="20">
                  <c:v>70.182085521320445</c:v>
                </c:pt>
                <c:pt idx="21">
                  <c:v>68.173290753720167</c:v>
                </c:pt>
                <c:pt idx="22">
                  <c:v>66.031097455030121</c:v>
                </c:pt>
                <c:pt idx="23">
                  <c:v>65.012454512586174</c:v>
                </c:pt>
                <c:pt idx="24">
                  <c:v>64.554734931250024</c:v>
                </c:pt>
                <c:pt idx="25">
                  <c:v>64.250002246790771</c:v>
                </c:pt>
                <c:pt idx="26">
                  <c:v>63.656177420939095</c:v>
                </c:pt>
                <c:pt idx="27">
                  <c:v>63.053481084019367</c:v>
                </c:pt>
                <c:pt idx="28">
                  <c:v>62.377923831527461</c:v>
                </c:pt>
                <c:pt idx="29">
                  <c:v>62.05504602498366</c:v>
                </c:pt>
                <c:pt idx="30">
                  <c:v>64.309466581931773</c:v>
                </c:pt>
                <c:pt idx="31">
                  <c:v>63.611068994108642</c:v>
                </c:pt>
                <c:pt idx="32">
                  <c:v>59.914245816526758</c:v>
                </c:pt>
                <c:pt idx="33">
                  <c:v>56.734750730530351</c:v>
                </c:pt>
                <c:pt idx="34">
                  <c:v>55.628807832160874</c:v>
                </c:pt>
                <c:pt idx="35">
                  <c:v>55.004364261115931</c:v>
                </c:pt>
                <c:pt idx="36">
                  <c:v>54.397175923725669</c:v>
                </c:pt>
                <c:pt idx="37">
                  <c:v>53.872031652535327</c:v>
                </c:pt>
                <c:pt idx="38">
                  <c:v>50.452713538533715</c:v>
                </c:pt>
                <c:pt idx="39">
                  <c:v>48.527525457701593</c:v>
                </c:pt>
                <c:pt idx="40">
                  <c:v>48.043287772468879</c:v>
                </c:pt>
                <c:pt idx="41">
                  <c:v>48.28773398911715</c:v>
                </c:pt>
                <c:pt idx="42">
                  <c:v>49.225457905205218</c:v>
                </c:pt>
                <c:pt idx="43">
                  <c:v>49.244435176201918</c:v>
                </c:pt>
                <c:pt idx="44">
                  <c:v>47.890999310046446</c:v>
                </c:pt>
                <c:pt idx="45">
                  <c:v>46.750919954101029</c:v>
                </c:pt>
                <c:pt idx="46">
                  <c:v>46.872026489385874</c:v>
                </c:pt>
                <c:pt idx="47">
                  <c:v>46.283096034197975</c:v>
                </c:pt>
                <c:pt idx="48">
                  <c:v>45.803514959219001</c:v>
                </c:pt>
                <c:pt idx="49">
                  <c:v>44.485681630418298</c:v>
                </c:pt>
                <c:pt idx="50">
                  <c:v>43.360864408224018</c:v>
                </c:pt>
                <c:pt idx="51">
                  <c:v>42.413846922402385</c:v>
                </c:pt>
                <c:pt idx="52">
                  <c:v>41.339476211968567</c:v>
                </c:pt>
                <c:pt idx="53">
                  <c:v>41.184362538166702</c:v>
                </c:pt>
                <c:pt idx="54">
                  <c:v>40.981176911819226</c:v>
                </c:pt>
                <c:pt idx="55">
                  <c:v>41.004138486223603</c:v>
                </c:pt>
                <c:pt idx="56">
                  <c:v>41.741564792137076</c:v>
                </c:pt>
                <c:pt idx="57">
                  <c:v>41.995875364682831</c:v>
                </c:pt>
                <c:pt idx="58">
                  <c:v>43.220119420993306</c:v>
                </c:pt>
                <c:pt idx="59">
                  <c:v>43.674848398783965</c:v>
                </c:pt>
                <c:pt idx="60">
                  <c:v>43.607604161734038</c:v>
                </c:pt>
                <c:pt idx="61">
                  <c:v>43.700288422292914</c:v>
                </c:pt>
                <c:pt idx="62">
                  <c:v>44.043993666764635</c:v>
                </c:pt>
                <c:pt idx="63">
                  <c:v>44.275491739916859</c:v>
                </c:pt>
                <c:pt idx="64">
                  <c:v>43.551371377866779</c:v>
                </c:pt>
                <c:pt idx="65">
                  <c:v>43.214413023439285</c:v>
                </c:pt>
                <c:pt idx="66">
                  <c:v>42.279115825009853</c:v>
                </c:pt>
                <c:pt idx="67">
                  <c:v>41.555255684031096</c:v>
                </c:pt>
                <c:pt idx="68">
                  <c:v>41.430346426503078</c:v>
                </c:pt>
              </c:numCache>
            </c:numRef>
          </c:val>
          <c:smooth val="0"/>
          <c:extLst xmlns:c16r2="http://schemas.microsoft.com/office/drawing/2015/06/chart">
            <c:ext xmlns:c16="http://schemas.microsoft.com/office/drawing/2014/chart" uri="{C3380CC4-5D6E-409C-BE32-E72D297353CC}">
              <c16:uniqueId val="{00000002-9E70-4183-ACA8-1846241EA889}"/>
            </c:ext>
          </c:extLst>
        </c:ser>
        <c:ser>
          <c:idx val="6"/>
          <c:order val="3"/>
          <c:tx>
            <c:strRef>
              <c:f>Graph!$A$28</c:f>
              <c:strCache>
                <c:ptCount val="1"/>
                <c:pt idx="0">
                  <c:v>OCDE</c:v>
                </c:pt>
              </c:strCache>
            </c:strRef>
          </c:tx>
          <c:spPr>
            <a:ln w="28575" cap="rnd" cmpd="sng" algn="ctr">
              <a:solidFill>
                <a:srgbClr val="037BC1"/>
              </a:solidFill>
              <a:prstDash val="solid"/>
              <a:round/>
            </a:ln>
            <a:effectLst/>
          </c:spPr>
          <c:marker>
            <c:symbol val="none"/>
          </c:marker>
          <c:cat>
            <c:numRef>
              <c:f>Graph!$B$24:$BR$24</c:f>
              <c:numCache>
                <c:formatCode>General</c:formatCode>
                <c:ptCount val="69"/>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numCache>
            </c:numRef>
          </c:cat>
          <c:val>
            <c:numRef>
              <c:f>Graph!$B$28:$BR$28</c:f>
              <c:numCache>
                <c:formatCode>_(* #,##0.00_);_(* \(#,##0.00\);_(* "-"??_);_(@_)</c:formatCode>
                <c:ptCount val="69"/>
                <c:pt idx="0">
                  <c:v>126.11961842069938</c:v>
                </c:pt>
                <c:pt idx="1">
                  <c:v>124.69869270131919</c:v>
                </c:pt>
                <c:pt idx="2">
                  <c:v>121.15884839213007</c:v>
                </c:pt>
                <c:pt idx="3">
                  <c:v>120.86063032940974</c:v>
                </c:pt>
                <c:pt idx="4">
                  <c:v>119.61033467594535</c:v>
                </c:pt>
                <c:pt idx="5">
                  <c:v>117.49456069149443</c:v>
                </c:pt>
                <c:pt idx="6">
                  <c:v>114.08107126736095</c:v>
                </c:pt>
                <c:pt idx="7">
                  <c:v>111.80927894527777</c:v>
                </c:pt>
                <c:pt idx="8">
                  <c:v>111.03001262778159</c:v>
                </c:pt>
                <c:pt idx="9">
                  <c:v>113.40367503510076</c:v>
                </c:pt>
                <c:pt idx="10">
                  <c:v>113.2147309973389</c:v>
                </c:pt>
                <c:pt idx="11">
                  <c:v>111.14485174407982</c:v>
                </c:pt>
                <c:pt idx="12">
                  <c:v>107.82178228581827</c:v>
                </c:pt>
                <c:pt idx="13">
                  <c:v>107.43009124848197</c:v>
                </c:pt>
                <c:pt idx="14">
                  <c:v>106.69320401143348</c:v>
                </c:pt>
                <c:pt idx="15">
                  <c:v>103.92323292080685</c:v>
                </c:pt>
                <c:pt idx="16">
                  <c:v>101.68553052798306</c:v>
                </c:pt>
                <c:pt idx="17">
                  <c:v>101.17600860419404</c:v>
                </c:pt>
                <c:pt idx="18">
                  <c:v>101.93217985230018</c:v>
                </c:pt>
                <c:pt idx="19">
                  <c:v>99.111732811700648</c:v>
                </c:pt>
                <c:pt idx="20">
                  <c:v>100.00825339461048</c:v>
                </c:pt>
                <c:pt idx="21">
                  <c:v>99.17396182896853</c:v>
                </c:pt>
                <c:pt idx="22">
                  <c:v>97.873453434724766</c:v>
                </c:pt>
                <c:pt idx="23">
                  <c:v>98.745455100705087</c:v>
                </c:pt>
                <c:pt idx="24">
                  <c:v>96.209853878518686</c:v>
                </c:pt>
                <c:pt idx="25">
                  <c:v>96.486032899687345</c:v>
                </c:pt>
                <c:pt idx="26">
                  <c:v>96.11931753159395</c:v>
                </c:pt>
                <c:pt idx="27">
                  <c:v>95.70563334172671</c:v>
                </c:pt>
                <c:pt idx="28">
                  <c:v>96.558537623151381</c:v>
                </c:pt>
                <c:pt idx="29">
                  <c:v>96.832332210479294</c:v>
                </c:pt>
                <c:pt idx="30">
                  <c:v>99.085193733309836</c:v>
                </c:pt>
                <c:pt idx="31">
                  <c:v>100.73902492659215</c:v>
                </c:pt>
                <c:pt idx="32">
                  <c:v>103.3447440319091</c:v>
                </c:pt>
                <c:pt idx="33">
                  <c:v>106.97831345627426</c:v>
                </c:pt>
                <c:pt idx="34">
                  <c:v>104.37933278334847</c:v>
                </c:pt>
                <c:pt idx="35">
                  <c:v>107.83392414107557</c:v>
                </c:pt>
                <c:pt idx="36">
                  <c:v>108.48546287306277</c:v>
                </c:pt>
                <c:pt idx="37">
                  <c:v>111.42430257931738</c:v>
                </c:pt>
                <c:pt idx="38">
                  <c:v>111.11297018377005</c:v>
                </c:pt>
                <c:pt idx="39">
                  <c:v>108.41768432813691</c:v>
                </c:pt>
                <c:pt idx="40">
                  <c:v>108.39057008097119</c:v>
                </c:pt>
                <c:pt idx="41">
                  <c:v>110.03271464452098</c:v>
                </c:pt>
                <c:pt idx="42">
                  <c:v>112.60360322236191</c:v>
                </c:pt>
                <c:pt idx="43">
                  <c:v>115.13714807514445</c:v>
                </c:pt>
                <c:pt idx="44">
                  <c:v>115.17500982054865</c:v>
                </c:pt>
                <c:pt idx="45">
                  <c:v>113.78362915176542</c:v>
                </c:pt>
                <c:pt idx="46">
                  <c:v>113.34851676624822</c:v>
                </c:pt>
                <c:pt idx="47">
                  <c:v>112.39818829005037</c:v>
                </c:pt>
                <c:pt idx="48">
                  <c:v>112.40634863290882</c:v>
                </c:pt>
                <c:pt idx="49">
                  <c:v>112.16115895007674</c:v>
                </c:pt>
                <c:pt idx="50">
                  <c:v>111.29097732981819</c:v>
                </c:pt>
                <c:pt idx="51">
                  <c:v>111.68058574117406</c:v>
                </c:pt>
                <c:pt idx="52">
                  <c:v>111.2855264148767</c:v>
                </c:pt>
                <c:pt idx="53">
                  <c:v>111.69032272158155</c:v>
                </c:pt>
                <c:pt idx="54">
                  <c:v>109.58969884857426</c:v>
                </c:pt>
                <c:pt idx="55">
                  <c:v>109.47430797071019</c:v>
                </c:pt>
                <c:pt idx="56">
                  <c:v>108.68815855203809</c:v>
                </c:pt>
                <c:pt idx="57">
                  <c:v>107.93346568422999</c:v>
                </c:pt>
                <c:pt idx="58">
                  <c:v>107.24444805630931</c:v>
                </c:pt>
                <c:pt idx="59">
                  <c:v>107.17085265040336</c:v>
                </c:pt>
                <c:pt idx="60">
                  <c:v>105.84838283679916</c:v>
                </c:pt>
                <c:pt idx="61">
                  <c:v>105.58154955903909</c:v>
                </c:pt>
                <c:pt idx="62">
                  <c:v>105.95734349460375</c:v>
                </c:pt>
                <c:pt idx="63">
                  <c:v>106.14073779475947</c:v>
                </c:pt>
                <c:pt idx="64">
                  <c:v>105.55852012644607</c:v>
                </c:pt>
                <c:pt idx="65">
                  <c:v>104.87630687210365</c:v>
                </c:pt>
                <c:pt idx="66">
                  <c:v>104.30651921986085</c:v>
                </c:pt>
                <c:pt idx="67">
                  <c:v>103.53478511056626</c:v>
                </c:pt>
                <c:pt idx="68">
                  <c:v>102.69648182976785</c:v>
                </c:pt>
              </c:numCache>
            </c:numRef>
          </c:val>
          <c:smooth val="0"/>
          <c:extLst xmlns:c16r2="http://schemas.microsoft.com/office/drawing/2015/06/chart">
            <c:ext xmlns:c16="http://schemas.microsoft.com/office/drawing/2014/chart" uri="{C3380CC4-5D6E-409C-BE32-E72D297353CC}">
              <c16:uniqueId val="{00000003-9E70-4183-ACA8-1846241EA889}"/>
            </c:ext>
          </c:extLst>
        </c:ser>
        <c:ser>
          <c:idx val="7"/>
          <c:order val="4"/>
          <c:tx>
            <c:strRef>
              <c:f>Graph!#REF!</c:f>
              <c:strCache>
                <c:ptCount val="1"/>
                <c:pt idx="0">
                  <c:v>#REF!</c:v>
                </c:pt>
              </c:strCache>
            </c:strRef>
          </c:tx>
          <c:spPr>
            <a:ln w="19050" cap="rnd" cmpd="sng" algn="ctr">
              <a:solidFill>
                <a:srgbClr val="8CC841"/>
              </a:solidFill>
              <a:prstDash val="solid"/>
              <a:round/>
            </a:ln>
            <a:effectLst/>
          </c:spPr>
          <c:marker>
            <c:symbol val="none"/>
          </c:marker>
          <c:cat>
            <c:numRef>
              <c:f>Graph!$B$24:$BR$24</c:f>
              <c:numCache>
                <c:formatCode>General</c:formatCode>
                <c:ptCount val="69"/>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numCache>
            </c:numRef>
          </c:cat>
          <c:val>
            <c:numRef>
              <c:f>Graph!#REF!</c:f>
              <c:numCache>
                <c:formatCode>General</c:formatCode>
                <c:ptCount val="1"/>
                <c:pt idx="0">
                  <c:v>1</c:v>
                </c:pt>
              </c:numCache>
            </c:numRef>
          </c:val>
          <c:smooth val="0"/>
          <c:extLst xmlns:c16r2="http://schemas.microsoft.com/office/drawing/2015/06/chart">
            <c:ext xmlns:c16="http://schemas.microsoft.com/office/drawing/2014/chart" uri="{C3380CC4-5D6E-409C-BE32-E72D297353CC}">
              <c16:uniqueId val="{00000004-9E70-4183-ACA8-1846241EA889}"/>
            </c:ext>
          </c:extLst>
        </c:ser>
        <c:ser>
          <c:idx val="2"/>
          <c:order val="5"/>
          <c:tx>
            <c:strRef>
              <c:f>Graph!$A$29</c:f>
              <c:strCache>
                <c:ptCount val="1"/>
                <c:pt idx="0">
                  <c:v>Norvège</c:v>
                </c:pt>
              </c:strCache>
            </c:strRef>
          </c:tx>
          <c:spPr>
            <a:ln w="28575" cap="rnd" cmpd="sng" algn="ctr">
              <a:solidFill>
                <a:srgbClr val="8CC841"/>
              </a:solidFill>
              <a:prstDash val="solid"/>
              <a:round/>
            </a:ln>
            <a:effectLst/>
          </c:spPr>
          <c:marker>
            <c:symbol val="none"/>
          </c:marker>
          <c:val>
            <c:numRef>
              <c:f>Graph!$B$29:$BR$29</c:f>
              <c:numCache>
                <c:formatCode>General</c:formatCode>
                <c:ptCount val="69"/>
                <c:pt idx="0">
                  <c:v>144.66332425411906</c:v>
                </c:pt>
                <c:pt idx="1">
                  <c:v>148.62554771726857</c:v>
                </c:pt>
                <c:pt idx="2">
                  <c:v>149.72033532306389</c:v>
                </c:pt>
                <c:pt idx="3">
                  <c:v>150.15987792465236</c:v>
                </c:pt>
                <c:pt idx="4">
                  <c:v>152.15183969580363</c:v>
                </c:pt>
                <c:pt idx="5">
                  <c:v>149.03136409068816</c:v>
                </c:pt>
                <c:pt idx="6">
                  <c:v>151.92997503099443</c:v>
                </c:pt>
                <c:pt idx="7">
                  <c:v>151.05452132680915</c:v>
                </c:pt>
                <c:pt idx="8">
                  <c:v>150.25487227827008</c:v>
                </c:pt>
                <c:pt idx="9">
                  <c:v>150.5390121072698</c:v>
                </c:pt>
                <c:pt idx="10">
                  <c:v>151.49714674220795</c:v>
                </c:pt>
                <c:pt idx="11">
                  <c:v>152.7028806940684</c:v>
                </c:pt>
                <c:pt idx="12">
                  <c:v>151.02523732116592</c:v>
                </c:pt>
                <c:pt idx="13">
                  <c:v>150.00640304052919</c:v>
                </c:pt>
                <c:pt idx="14">
                  <c:v>149.85355717689382</c:v>
                </c:pt>
                <c:pt idx="15">
                  <c:v>150.01196814507929</c:v>
                </c:pt>
                <c:pt idx="16">
                  <c:v>149.75629548211441</c:v>
                </c:pt>
                <c:pt idx="17">
                  <c:v>151.71911610717441</c:v>
                </c:pt>
                <c:pt idx="18">
                  <c:v>149.12112682505108</c:v>
                </c:pt>
                <c:pt idx="19">
                  <c:v>147.63281547093735</c:v>
                </c:pt>
                <c:pt idx="20">
                  <c:v>145.45462314940914</c:v>
                </c:pt>
                <c:pt idx="21">
                  <c:v>145.93110001108846</c:v>
                </c:pt>
                <c:pt idx="22">
                  <c:v>144.94640834136771</c:v>
                </c:pt>
                <c:pt idx="23">
                  <c:v>144.28199041990894</c:v>
                </c:pt>
                <c:pt idx="24">
                  <c:v>146.95292839206522</c:v>
                </c:pt>
                <c:pt idx="25">
                  <c:v>152.08118964416866</c:v>
                </c:pt>
                <c:pt idx="26">
                  <c:v>149.87090903358529</c:v>
                </c:pt>
                <c:pt idx="27">
                  <c:v>147.75308545601467</c:v>
                </c:pt>
                <c:pt idx="28">
                  <c:v>146.83060415844207</c:v>
                </c:pt>
                <c:pt idx="29">
                  <c:v>147.61556188791209</c:v>
                </c:pt>
                <c:pt idx="30">
                  <c:v>156.72789771780066</c:v>
                </c:pt>
                <c:pt idx="31">
                  <c:v>156.86835487002472</c:v>
                </c:pt>
                <c:pt idx="32">
                  <c:v>154.94493651983126</c:v>
                </c:pt>
                <c:pt idx="33">
                  <c:v>159.23998749047311</c:v>
                </c:pt>
                <c:pt idx="34">
                  <c:v>163.31859531384865</c:v>
                </c:pt>
                <c:pt idx="35">
                  <c:v>168.4205380640241</c:v>
                </c:pt>
                <c:pt idx="36">
                  <c:v>166.54542039959011</c:v>
                </c:pt>
                <c:pt idx="37">
                  <c:v>165.20340825640528</c:v>
                </c:pt>
                <c:pt idx="38">
                  <c:v>161.40862506466587</c:v>
                </c:pt>
                <c:pt idx="39">
                  <c:v>163.85658356983893</c:v>
                </c:pt>
                <c:pt idx="40">
                  <c:v>167.98310338289821</c:v>
                </c:pt>
                <c:pt idx="41">
                  <c:v>174.8147944861382</c:v>
                </c:pt>
                <c:pt idx="42">
                  <c:v>180.56554261546654</c:v>
                </c:pt>
                <c:pt idx="43">
                  <c:v>182.13793781354747</c:v>
                </c:pt>
                <c:pt idx="44">
                  <c:v>183.22481296512575</c:v>
                </c:pt>
                <c:pt idx="45">
                  <c:v>182.4739118106952</c:v>
                </c:pt>
                <c:pt idx="46">
                  <c:v>184.19289468007514</c:v>
                </c:pt>
                <c:pt idx="47">
                  <c:v>182.81731037556042</c:v>
                </c:pt>
                <c:pt idx="48">
                  <c:v>179.02207238134912</c:v>
                </c:pt>
                <c:pt idx="49">
                  <c:v>177.37475133550433</c:v>
                </c:pt>
                <c:pt idx="50">
                  <c:v>176.18639882683553</c:v>
                </c:pt>
                <c:pt idx="51">
                  <c:v>176.86564262568353</c:v>
                </c:pt>
                <c:pt idx="52">
                  <c:v>175.26679059993597</c:v>
                </c:pt>
                <c:pt idx="53">
                  <c:v>175.61845494011828</c:v>
                </c:pt>
                <c:pt idx="54">
                  <c:v>175.77243297110178</c:v>
                </c:pt>
                <c:pt idx="55">
                  <c:v>174.49097743917281</c:v>
                </c:pt>
                <c:pt idx="56">
                  <c:v>169.11595428678447</c:v>
                </c:pt>
                <c:pt idx="57">
                  <c:v>163.57812075435766</c:v>
                </c:pt>
                <c:pt idx="58">
                  <c:v>160.30450327785317</c:v>
                </c:pt>
                <c:pt idx="59">
                  <c:v>162.49273465042054</c:v>
                </c:pt>
                <c:pt idx="60">
                  <c:v>160.16079853702354</c:v>
                </c:pt>
                <c:pt idx="61">
                  <c:v>157.43414006032572</c:v>
                </c:pt>
                <c:pt idx="62">
                  <c:v>158.41896012191924</c:v>
                </c:pt>
                <c:pt idx="63">
                  <c:v>157.2663973712738</c:v>
                </c:pt>
                <c:pt idx="64">
                  <c:v>156.52072300993069</c:v>
                </c:pt>
                <c:pt idx="65">
                  <c:v>156.97175401729518</c:v>
                </c:pt>
                <c:pt idx="66">
                  <c:v>156.62061562485522</c:v>
                </c:pt>
                <c:pt idx="67">
                  <c:v>155.70779877498177</c:v>
                </c:pt>
                <c:pt idx="68">
                  <c:v>154.86628999163855</c:v>
                </c:pt>
              </c:numCache>
            </c:numRef>
          </c:val>
          <c:smooth val="0"/>
          <c:extLst xmlns:c16r2="http://schemas.microsoft.com/office/drawing/2015/06/chart">
            <c:ext xmlns:c16="http://schemas.microsoft.com/office/drawing/2014/chart" uri="{C3380CC4-5D6E-409C-BE32-E72D297353CC}">
              <c16:uniqueId val="{00000005-9E70-4183-ACA8-1846241EA889}"/>
            </c:ext>
          </c:extLst>
        </c:ser>
        <c:dLbls>
          <c:showLegendKey val="0"/>
          <c:showVal val="0"/>
          <c:showCatName val="0"/>
          <c:showSerName val="0"/>
          <c:showPercent val="0"/>
          <c:showBubbleSize val="0"/>
        </c:dLbls>
        <c:marker val="1"/>
        <c:smooth val="0"/>
        <c:axId val="44133376"/>
        <c:axId val="44143360"/>
      </c:lineChart>
      <c:catAx>
        <c:axId val="44133376"/>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600" b="0" i="0">
                <a:solidFill>
                  <a:sysClr val="windowText" lastClr="000000"/>
                </a:solidFill>
                <a:latin typeface="Arial Narrow"/>
                <a:ea typeface="Arial Narrow"/>
                <a:cs typeface="Arial Narrow"/>
              </a:defRPr>
            </a:pPr>
            <a:endParaRPr lang="fr-FR"/>
          </a:p>
        </c:txPr>
        <c:crossAx val="44143360"/>
        <c:crosses val="autoZero"/>
        <c:auto val="1"/>
        <c:lblAlgn val="ctr"/>
        <c:lblOffset val="0"/>
        <c:tickLblSkip val="5"/>
        <c:noMultiLvlLbl val="0"/>
      </c:catAx>
      <c:valAx>
        <c:axId val="44143360"/>
        <c:scaling>
          <c:orientation val="minMax"/>
        </c:scaling>
        <c:delete val="0"/>
        <c:axPos val="l"/>
        <c:majorGridlines>
          <c:spPr>
            <a:ln w="9525" cmpd="sng">
              <a:solidFill>
                <a:srgbClr val="FFFFFF"/>
              </a:solidFill>
              <a:prstDash val="solid"/>
            </a:ln>
          </c:spPr>
        </c:majorGridlines>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600" b="0" i="0">
                <a:solidFill>
                  <a:sysClr val="windowText" lastClr="000000"/>
                </a:solidFill>
                <a:latin typeface="Arial Narrow"/>
                <a:ea typeface="Arial Narrow"/>
                <a:cs typeface="Arial Narrow"/>
              </a:defRPr>
            </a:pPr>
            <a:endParaRPr lang="fr-FR"/>
          </a:p>
        </c:txPr>
        <c:crossAx val="44133376"/>
        <c:crosses val="autoZero"/>
        <c:crossBetween val="between"/>
      </c:valAx>
      <c:spPr>
        <a:solidFill>
          <a:srgbClr val="EAEAEA"/>
        </a:solidFill>
        <a:ln w="9525">
          <a:noFill/>
        </a:ln>
        <a:effectLst/>
        <a:extLst>
          <a:ext uri="{91240B29-F687-4F45-9708-019B960494DF}">
            <a14:hiddenLine xmlns:a14="http://schemas.microsoft.com/office/drawing/2010/main" w="9525">
              <a:solidFill>
                <a:srgbClr val="000000"/>
              </a:solidFill>
            </a14:hiddenLine>
          </a:ext>
        </a:extLst>
      </c:spPr>
    </c:plotArea>
    <c:legend>
      <c:legendPos val="r"/>
      <c:legendEntry>
        <c:idx val="4"/>
        <c:delete val="1"/>
      </c:legendEntry>
      <c:layout>
        <c:manualLayout>
          <c:xMode val="edge"/>
          <c:yMode val="edge"/>
          <c:x val="5.1239621621351782E-2"/>
          <c:y val="1.9920803043647736E-2"/>
          <c:w val="0.92466561880897102"/>
          <c:h val="7.4703011413679007E-2"/>
        </c:manualLayout>
      </c:layout>
      <c:overlay val="1"/>
      <c:spPr>
        <a:solidFill>
          <a:srgbClr val="EAEAEA"/>
        </a:solidFill>
        <a:ln>
          <a:noFill/>
          <a:round/>
        </a:ln>
        <a:effectLst/>
        <a:extLst>
          <a:ext uri="{91240B29-F687-4F45-9708-019B960494DF}">
            <a14:hiddenLine xmlns:a14="http://schemas.microsoft.com/office/drawing/2010/main">
              <a:noFill/>
              <a:round/>
            </a14:hiddenLine>
          </a:ext>
        </a:extLst>
      </c:spPr>
      <c:txPr>
        <a:bodyPr/>
        <a:lstStyle/>
        <a:p>
          <a:pPr>
            <a:defRPr sz="1600" b="0" i="0">
              <a:solidFill>
                <a:srgbClr val="000000"/>
              </a:solidFill>
              <a:latin typeface="Arial Narrow"/>
              <a:ea typeface="Arial Narrow"/>
              <a:cs typeface="Arial Narrow"/>
            </a:defRPr>
          </a:pPr>
          <a:endParaRPr lang="fr-FR"/>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0.15403329778907338"/>
          <c:w val="0.98906927548920154"/>
          <c:h val="0.83600630068910253"/>
        </c:manualLayout>
      </c:layout>
      <c:lineChart>
        <c:grouping val="standard"/>
        <c:varyColors val="0"/>
        <c:ser>
          <c:idx val="2"/>
          <c:order val="0"/>
          <c:tx>
            <c:strRef>
              <c:f>'Figure 2.5'!$A$31</c:f>
              <c:strCache>
                <c:ptCount val="1"/>
                <c:pt idx="0">
                  <c:v>Classe moyenne (13-70 USD)</c:v>
                </c:pt>
              </c:strCache>
            </c:strRef>
          </c:tx>
          <c:spPr>
            <a:ln w="28575" cap="rnd" cmpd="sng" algn="ctr">
              <a:solidFill>
                <a:srgbClr val="F47920"/>
              </a:solidFill>
              <a:prstDash val="solid"/>
              <a:round/>
            </a:ln>
            <a:effectLst/>
          </c:spPr>
          <c:marker>
            <c:symbol val="none"/>
          </c:marker>
          <c:dLbls>
            <c:dLbl>
              <c:idx val="0"/>
              <c:layout>
                <c:manualLayout>
                  <c:x val="-1.8299256970918231E-2"/>
                  <c:y val="4.9802007609119334E-2"/>
                </c:manualLayout>
              </c:layout>
              <c:tx>
                <c:rich>
                  <a:bodyPr/>
                  <a:lstStyle/>
                  <a:p>
                    <a:pPr algn="ctr" rtl="0">
                      <a:defRPr sz="1600" b="0" i="0" u="none" strike="noStrike" kern="1200" baseline="0">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42.9</a:t>
                    </a:r>
                  </a:p>
                </c:rich>
              </c:tx>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0-4C58-4015-A92D-63B4E877F2BC}"/>
                </c:ext>
              </c:extLst>
            </c:dLbl>
            <c:dLbl>
              <c:idx val="1"/>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1-4C58-4015-A92D-63B4E877F2BC}"/>
                </c:ext>
              </c:extLst>
            </c:dLbl>
            <c:dLbl>
              <c:idx val="2"/>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2-4C58-4015-A92D-63B4E877F2BC}"/>
                </c:ext>
              </c:extLst>
            </c:dLbl>
            <c:dLbl>
              <c:idx val="3"/>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4C58-4015-A92D-63B4E877F2BC}"/>
                </c:ext>
              </c:extLst>
            </c:dLbl>
            <c:dLbl>
              <c:idx val="4"/>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4-4C58-4015-A92D-63B4E877F2BC}"/>
                </c:ext>
              </c:extLst>
            </c:dLbl>
            <c:dLbl>
              <c:idx val="5"/>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4C58-4015-A92D-63B4E877F2BC}"/>
                </c:ext>
              </c:extLst>
            </c:dLbl>
            <c:dLbl>
              <c:idx val="6"/>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6-4C58-4015-A92D-63B4E877F2BC}"/>
                </c:ext>
              </c:extLst>
            </c:dLbl>
            <c:dLbl>
              <c:idx val="7"/>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7-4C58-4015-A92D-63B4E877F2BC}"/>
                </c:ext>
              </c:extLst>
            </c:dLbl>
            <c:dLbl>
              <c:idx val="8"/>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8-4C58-4015-A92D-63B4E877F2BC}"/>
                </c:ext>
              </c:extLst>
            </c:dLbl>
            <c:dLbl>
              <c:idx val="9"/>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9-4C58-4015-A92D-63B4E877F2BC}"/>
                </c:ext>
              </c:extLst>
            </c:dLbl>
            <c:dLbl>
              <c:idx val="10"/>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A-4C58-4015-A92D-63B4E877F2BC}"/>
                </c:ext>
              </c:extLst>
            </c:dLbl>
            <c:dLbl>
              <c:idx val="11"/>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B-4C58-4015-A92D-63B4E877F2BC}"/>
                </c:ext>
              </c:extLst>
            </c:dLbl>
            <c:dLbl>
              <c:idx val="12"/>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C-4C58-4015-A92D-63B4E877F2BC}"/>
                </c:ext>
              </c:extLst>
            </c:dLbl>
            <c:dLbl>
              <c:idx val="13"/>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D-4C58-4015-A92D-63B4E877F2BC}"/>
                </c:ext>
              </c:extLst>
            </c:dLbl>
            <c:dLbl>
              <c:idx val="14"/>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E-4C58-4015-A92D-63B4E877F2BC}"/>
                </c:ext>
              </c:extLst>
            </c:dLbl>
            <c:dLbl>
              <c:idx val="15"/>
              <c:tx>
                <c:rich>
                  <a:bodyPr/>
                  <a:lstStyle/>
                  <a:p>
                    <a:pPr algn="ctr" rtl="0">
                      <a:defRPr sz="1600" b="0" i="0" u="none" strike="noStrike" kern="1200" baseline="0">
                        <a:solidFill>
                          <a:srgbClr val="000000"/>
                        </a:solidFill>
                        <a:latin typeface="Arial Narrow" panose="020B0606020202030204" pitchFamily="34" charset="0"/>
                        <a:ea typeface="+mn-ea"/>
                        <a:cs typeface="+mn-cs"/>
                      </a:defRPr>
                    </a:pPr>
                    <a:endParaRPr lang="en-US" sz="1600" b="0" i="0">
                      <a:solidFill>
                        <a:srgbClr val="000000"/>
                      </a:solidFill>
                      <a:latin typeface="Arial Narrow" panose="020B0606020202030204" pitchFamily="34" charset="0"/>
                    </a:endParaRPr>
                  </a:p>
                </c:rich>
              </c:tx>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F-4C58-4015-A92D-63B4E877F2BC}"/>
                </c:ext>
              </c:extLst>
            </c:dLbl>
            <c:dLbl>
              <c:idx val="16"/>
              <c:layout>
                <c:manualLayout>
                  <c:x val="-1.3440860215053764E-2"/>
                  <c:y val="3.9927416480347366E-2"/>
                </c:manualLayout>
              </c:layout>
              <c:tx>
                <c:rich>
                  <a:bodyPr/>
                  <a:lstStyle/>
                  <a:p>
                    <a:pPr algn="ctr" rtl="0">
                      <a:defRPr sz="1600" b="0" i="0" u="none" strike="noStrike" kern="1200" baseline="0">
                        <a:solidFill>
                          <a:srgbClr val="000000"/>
                        </a:solidFill>
                        <a:latin typeface="Arial Narrow" panose="020B0606020202030204" pitchFamily="34" charset="0"/>
                        <a:ea typeface="+mn-ea"/>
                        <a:cs typeface="+mn-cs"/>
                      </a:defRPr>
                    </a:pPr>
                    <a:r>
                      <a:rPr lang="en-US" sz="1600" b="0" i="0">
                        <a:solidFill>
                          <a:srgbClr val="000000"/>
                        </a:solidFill>
                        <a:latin typeface="Arial Narrow" panose="020B0606020202030204" pitchFamily="34" charset="0"/>
                      </a:rPr>
                      <a:t>35.4</a:t>
                    </a:r>
                  </a:p>
                </c:rich>
              </c:tx>
              <c:spPr>
                <a:noFill/>
                <a:ln>
                  <a:noFill/>
                </a:ln>
                <a:effectLst/>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0-4C58-4015-A92D-63B4E877F2BC}"/>
                </c:ext>
              </c:extLst>
            </c:dLbl>
            <c:spPr>
              <a:noFill/>
              <a:ln>
                <a:noFill/>
              </a:ln>
              <a:effectLst/>
            </c:spPr>
            <c:txPr>
              <a:bodyPr/>
              <a:lstStyle/>
              <a:p>
                <a:pPr algn="ctr" rtl="0">
                  <a:defRPr sz="1600" b="0" i="0" u="none" strike="noStrike" kern="1200" baseline="0">
                    <a:solidFill>
                      <a:sysClr val="windowText" lastClr="000000"/>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'Figure 2.5'!$B$30:$R$30</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'Figure 2.5'!$B$31:$R$31</c:f>
              <c:numCache>
                <c:formatCode>0</c:formatCode>
                <c:ptCount val="17"/>
                <c:pt idx="0">
                  <c:v>22.7</c:v>
                </c:pt>
                <c:pt idx="1">
                  <c:v>22.4</c:v>
                </c:pt>
                <c:pt idx="2">
                  <c:v>21</c:v>
                </c:pt>
                <c:pt idx="3">
                  <c:v>22.3</c:v>
                </c:pt>
                <c:pt idx="4">
                  <c:v>23.1</c:v>
                </c:pt>
                <c:pt idx="5">
                  <c:v>24.4</c:v>
                </c:pt>
                <c:pt idx="6">
                  <c:v>26.3</c:v>
                </c:pt>
                <c:pt idx="7">
                  <c:v>28.1</c:v>
                </c:pt>
                <c:pt idx="8">
                  <c:v>29.5</c:v>
                </c:pt>
                <c:pt idx="9">
                  <c:v>29.6</c:v>
                </c:pt>
                <c:pt idx="10">
                  <c:v>31.4</c:v>
                </c:pt>
                <c:pt idx="11">
                  <c:v>32.9</c:v>
                </c:pt>
                <c:pt idx="12">
                  <c:v>34.799999999999997</c:v>
                </c:pt>
                <c:pt idx="13">
                  <c:v>35.6</c:v>
                </c:pt>
                <c:pt idx="14" formatCode="0.0">
                  <c:v>36</c:v>
                </c:pt>
                <c:pt idx="15" formatCode="0.0">
                  <c:v>35.700000000000003</c:v>
                </c:pt>
                <c:pt idx="16" formatCode="0.0">
                  <c:v>35.4</c:v>
                </c:pt>
              </c:numCache>
            </c:numRef>
          </c:val>
          <c:smooth val="0"/>
          <c:extLst xmlns:c16r2="http://schemas.microsoft.com/office/drawing/2015/06/chart">
            <c:ext xmlns:c16="http://schemas.microsoft.com/office/drawing/2014/chart" uri="{C3380CC4-5D6E-409C-BE32-E72D297353CC}">
              <c16:uniqueId val="{00000011-4C58-4015-A92D-63B4E877F2BC}"/>
            </c:ext>
          </c:extLst>
        </c:ser>
        <c:ser>
          <c:idx val="1"/>
          <c:order val="1"/>
          <c:tx>
            <c:strRef>
              <c:f>'Figure 2.5'!$A$32</c:f>
              <c:strCache>
                <c:ptCount val="1"/>
                <c:pt idx="0">
                  <c:v>Vulnerable (5.5-13 USD)</c:v>
                </c:pt>
              </c:strCache>
            </c:strRef>
          </c:tx>
          <c:spPr>
            <a:ln w="28575" cap="rnd" cmpd="sng" algn="ctr">
              <a:solidFill>
                <a:srgbClr val="000000"/>
              </a:solidFill>
              <a:prstDash val="solid"/>
              <a:round/>
            </a:ln>
            <a:effectLst/>
          </c:spPr>
          <c:marker>
            <c:symbol val="none"/>
          </c:marker>
          <c:dLbls>
            <c:dLbl>
              <c:idx val="0"/>
              <c:layout>
                <c:manualLayout>
                  <c:x val="-6.8622213640943362E-3"/>
                  <c:y val="4.9802007609119334E-2"/>
                </c:manualLayout>
              </c:layout>
              <c:tx>
                <c:rich>
                  <a:bodyPr/>
                  <a:lstStyle/>
                  <a:p>
                    <a:pPr>
                      <a:defRPr sz="1600" b="0" i="0">
                        <a:solidFill>
                          <a:srgbClr val="000000"/>
                        </a:solidFill>
                        <a:latin typeface="Arial Narrow" panose="020B0606020202030204" pitchFamily="34" charset="0"/>
                      </a:defRPr>
                    </a:pPr>
                    <a:r>
                      <a:rPr lang="en-US" sz="1600" b="0" i="0">
                        <a:solidFill>
                          <a:srgbClr val="000000"/>
                        </a:solidFill>
                        <a:latin typeface="Arial Narrow" panose="020B0606020202030204" pitchFamily="34" charset="0"/>
                      </a:rPr>
                      <a:t>34.1</a:t>
                    </a:r>
                  </a:p>
                </c:rich>
              </c:tx>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2-4C58-4015-A92D-63B4E877F2BC}"/>
                </c:ext>
              </c:extLst>
            </c:dLbl>
            <c:dLbl>
              <c:idx val="1"/>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3-4C58-4015-A92D-63B4E877F2BC}"/>
                </c:ext>
              </c:extLst>
            </c:dLbl>
            <c:dLbl>
              <c:idx val="2"/>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4-4C58-4015-A92D-63B4E877F2BC}"/>
                </c:ext>
              </c:extLst>
            </c:dLbl>
            <c:dLbl>
              <c:idx val="3"/>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5-4C58-4015-A92D-63B4E877F2BC}"/>
                </c:ext>
              </c:extLst>
            </c:dLbl>
            <c:dLbl>
              <c:idx val="4"/>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6-4C58-4015-A92D-63B4E877F2BC}"/>
                </c:ext>
              </c:extLst>
            </c:dLbl>
            <c:dLbl>
              <c:idx val="5"/>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7-4C58-4015-A92D-63B4E877F2BC}"/>
                </c:ext>
              </c:extLst>
            </c:dLbl>
            <c:dLbl>
              <c:idx val="6"/>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8-4C58-4015-A92D-63B4E877F2BC}"/>
                </c:ext>
              </c:extLst>
            </c:dLbl>
            <c:dLbl>
              <c:idx val="7"/>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9-4C58-4015-A92D-63B4E877F2BC}"/>
                </c:ext>
              </c:extLst>
            </c:dLbl>
            <c:dLbl>
              <c:idx val="8"/>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A-4C58-4015-A92D-63B4E877F2BC}"/>
                </c:ext>
              </c:extLst>
            </c:dLbl>
            <c:dLbl>
              <c:idx val="9"/>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B-4C58-4015-A92D-63B4E877F2BC}"/>
                </c:ext>
              </c:extLst>
            </c:dLbl>
            <c:dLbl>
              <c:idx val="10"/>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C-4C58-4015-A92D-63B4E877F2BC}"/>
                </c:ext>
              </c:extLst>
            </c:dLbl>
            <c:dLbl>
              <c:idx val="11"/>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D-4C58-4015-A92D-63B4E877F2BC}"/>
                </c:ext>
              </c:extLst>
            </c:dLbl>
            <c:dLbl>
              <c:idx val="12"/>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E-4C58-4015-A92D-63B4E877F2BC}"/>
                </c:ext>
              </c:extLst>
            </c:dLbl>
            <c:dLbl>
              <c:idx val="13"/>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1F-4C58-4015-A92D-63B4E877F2BC}"/>
                </c:ext>
              </c:extLst>
            </c:dLbl>
            <c:dLbl>
              <c:idx val="14"/>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0-4C58-4015-A92D-63B4E877F2BC}"/>
                </c:ext>
              </c:extLst>
            </c:dLbl>
            <c:dLbl>
              <c:idx val="15"/>
              <c:tx>
                <c:rich>
                  <a:bodyPr wrap="square" lIns="38100" tIns="19050" rIns="38100" bIns="19050" anchor="ctr">
                    <a:spAutoFit/>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1-4C58-4015-A92D-63B4E877F2BC}"/>
                </c:ext>
              </c:extLst>
            </c:dLbl>
            <c:dLbl>
              <c:idx val="16"/>
              <c:layout>
                <c:manualLayout>
                  <c:x val="-1.0080645161290445E-2"/>
                  <c:y val="-4.0102394608081397E-2"/>
                </c:manualLayout>
              </c:layout>
              <c:tx>
                <c:rich>
                  <a:bodyPr wrap="square" lIns="38100" tIns="19050" rIns="38100" bIns="19050" anchor="ctr">
                    <a:spAutoFit/>
                  </a:bodyPr>
                  <a:lstStyle/>
                  <a:p>
                    <a:pPr>
                      <a:defRPr sz="1600" b="0" i="0">
                        <a:solidFill>
                          <a:srgbClr val="000000"/>
                        </a:solidFill>
                        <a:latin typeface="Arial Narrow" panose="020B0606020202030204" pitchFamily="34" charset="0"/>
                      </a:defRPr>
                    </a:pPr>
                    <a:r>
                      <a:rPr lang="en-US" sz="1600" b="0" i="0">
                        <a:solidFill>
                          <a:srgbClr val="000000"/>
                        </a:solidFill>
                        <a:latin typeface="Arial Narrow" panose="020B0606020202030204" pitchFamily="34" charset="0"/>
                      </a:rPr>
                      <a:t>37.6</a:t>
                    </a:r>
                  </a:p>
                </c:rich>
              </c:tx>
              <c:spPr>
                <a:noFill/>
                <a:ln>
                  <a:noFill/>
                </a:ln>
                <a:effectLst/>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2-4C58-4015-A92D-63B4E877F2BC}"/>
                </c:ext>
              </c:extLst>
            </c:dLbl>
            <c:spPr>
              <a:noFill/>
              <a:ln>
                <a:noFill/>
              </a:ln>
              <a:effectLst/>
            </c:spPr>
            <c:txPr>
              <a:bodyPr wrap="square" lIns="38100" tIns="19050" rIns="38100" bIns="19050" anchor="ctr">
                <a:spAutoFit/>
              </a:bodyPr>
              <a:lstStyle/>
              <a:p>
                <a:pPr>
                  <a:defRPr sz="1600"/>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'Figure 2.5'!$B$30:$R$30</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'Figure 2.5'!$B$32:$R$32</c:f>
              <c:numCache>
                <c:formatCode>0</c:formatCode>
                <c:ptCount val="17"/>
                <c:pt idx="0">
                  <c:v>32.4</c:v>
                </c:pt>
                <c:pt idx="1">
                  <c:v>32.700000000000003</c:v>
                </c:pt>
                <c:pt idx="2">
                  <c:v>32.700000000000003</c:v>
                </c:pt>
                <c:pt idx="3">
                  <c:v>33.6</c:v>
                </c:pt>
                <c:pt idx="4">
                  <c:v>34.200000000000003</c:v>
                </c:pt>
                <c:pt idx="5">
                  <c:v>34.9</c:v>
                </c:pt>
                <c:pt idx="6">
                  <c:v>36.200000000000003</c:v>
                </c:pt>
                <c:pt idx="7">
                  <c:v>36.1</c:v>
                </c:pt>
                <c:pt idx="8">
                  <c:v>36.4</c:v>
                </c:pt>
                <c:pt idx="9">
                  <c:v>36.5</c:v>
                </c:pt>
                <c:pt idx="10">
                  <c:v>37</c:v>
                </c:pt>
                <c:pt idx="11">
                  <c:v>36.9</c:v>
                </c:pt>
                <c:pt idx="12">
                  <c:v>36.6</c:v>
                </c:pt>
                <c:pt idx="13">
                  <c:v>36.4</c:v>
                </c:pt>
                <c:pt idx="14" formatCode="0.0">
                  <c:v>37</c:v>
                </c:pt>
                <c:pt idx="15" formatCode="0.0">
                  <c:v>37.4</c:v>
                </c:pt>
                <c:pt idx="16" formatCode="0.0">
                  <c:v>37.6</c:v>
                </c:pt>
              </c:numCache>
            </c:numRef>
          </c:val>
          <c:smooth val="0"/>
          <c:extLst xmlns:c16r2="http://schemas.microsoft.com/office/drawing/2015/06/chart">
            <c:ext xmlns:c16="http://schemas.microsoft.com/office/drawing/2014/chart" uri="{C3380CC4-5D6E-409C-BE32-E72D297353CC}">
              <c16:uniqueId val="{00000023-4C58-4015-A92D-63B4E877F2BC}"/>
            </c:ext>
          </c:extLst>
        </c:ser>
        <c:ser>
          <c:idx val="0"/>
          <c:order val="2"/>
          <c:tx>
            <c:strRef>
              <c:f>'Figure 2.5'!$A$33</c:f>
              <c:strCache>
                <c:ptCount val="1"/>
                <c:pt idx="0">
                  <c:v>Pauvres (under 5.5 USD)</c:v>
                </c:pt>
              </c:strCache>
            </c:strRef>
          </c:tx>
          <c:spPr>
            <a:ln w="28575" cap="rnd" cmpd="sng" algn="ctr">
              <a:solidFill>
                <a:srgbClr val="8CC841"/>
              </a:solidFill>
              <a:prstDash val="solid"/>
              <a:round/>
            </a:ln>
            <a:effectLst/>
          </c:spPr>
          <c:marker>
            <c:symbol val="none"/>
          </c:marker>
          <c:dLbls>
            <c:dLbl>
              <c:idx val="0"/>
              <c:layout>
                <c:manualLayout>
                  <c:x val="-9.1496284854591155E-3"/>
                  <c:y val="3.4861405326383536E-2"/>
                </c:manualLayout>
              </c:layout>
              <c:tx>
                <c:rich>
                  <a:bodyPr/>
                  <a:lstStyle/>
                  <a:p>
                    <a:pPr>
                      <a:defRPr sz="1600" b="0" i="0">
                        <a:solidFill>
                          <a:srgbClr val="000000"/>
                        </a:solidFill>
                        <a:latin typeface="Arial Narrow" panose="020B0606020202030204" pitchFamily="34" charset="0"/>
                      </a:defRPr>
                    </a:pPr>
                    <a:r>
                      <a:rPr lang="en-US" sz="1600" b="0" i="0">
                        <a:solidFill>
                          <a:srgbClr val="000000"/>
                        </a:solidFill>
                        <a:latin typeface="Arial Narrow" panose="020B0606020202030204" pitchFamily="34" charset="0"/>
                      </a:rPr>
                      <a:t>21.1</a:t>
                    </a:r>
                  </a:p>
                </c:rich>
              </c:tx>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4-4C58-4015-A92D-63B4E877F2BC}"/>
                </c:ext>
              </c:extLst>
            </c:dLbl>
            <c:dLbl>
              <c:idx val="1"/>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5-4C58-4015-A92D-63B4E877F2BC}"/>
                </c:ext>
              </c:extLst>
            </c:dLbl>
            <c:dLbl>
              <c:idx val="2"/>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6-4C58-4015-A92D-63B4E877F2BC}"/>
                </c:ext>
              </c:extLst>
            </c:dLbl>
            <c:dLbl>
              <c:idx val="3"/>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7-4C58-4015-A92D-63B4E877F2BC}"/>
                </c:ext>
              </c:extLst>
            </c:dLbl>
            <c:dLbl>
              <c:idx val="4"/>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8-4C58-4015-A92D-63B4E877F2BC}"/>
                </c:ext>
              </c:extLst>
            </c:dLbl>
            <c:dLbl>
              <c:idx val="5"/>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9-4C58-4015-A92D-63B4E877F2BC}"/>
                </c:ext>
              </c:extLst>
            </c:dLbl>
            <c:dLbl>
              <c:idx val="6"/>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A-4C58-4015-A92D-63B4E877F2BC}"/>
                </c:ext>
              </c:extLst>
            </c:dLbl>
            <c:dLbl>
              <c:idx val="7"/>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B-4C58-4015-A92D-63B4E877F2BC}"/>
                </c:ext>
              </c:extLst>
            </c:dLbl>
            <c:dLbl>
              <c:idx val="8"/>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C-4C58-4015-A92D-63B4E877F2BC}"/>
                </c:ext>
              </c:extLst>
            </c:dLbl>
            <c:dLbl>
              <c:idx val="9"/>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D-4C58-4015-A92D-63B4E877F2BC}"/>
                </c:ext>
              </c:extLst>
            </c:dLbl>
            <c:dLbl>
              <c:idx val="10"/>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E-4C58-4015-A92D-63B4E877F2BC}"/>
                </c:ext>
              </c:extLst>
            </c:dLbl>
            <c:dLbl>
              <c:idx val="11"/>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2F-4C58-4015-A92D-63B4E877F2BC}"/>
                </c:ext>
              </c:extLst>
            </c:dLbl>
            <c:dLbl>
              <c:idx val="12"/>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30-4C58-4015-A92D-63B4E877F2BC}"/>
                </c:ext>
              </c:extLst>
            </c:dLbl>
            <c:dLbl>
              <c:idx val="13"/>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31-4C58-4015-A92D-63B4E877F2BC}"/>
                </c:ext>
              </c:extLst>
            </c:dLbl>
            <c:dLbl>
              <c:idx val="14"/>
              <c:tx>
                <c:rich>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32-4C58-4015-A92D-63B4E877F2BC}"/>
                </c:ext>
              </c:extLst>
            </c:dLbl>
            <c:dLbl>
              <c:idx val="15"/>
              <c:tx>
                <c:rich>
                  <a:bodyPr wrap="square" lIns="38100" tIns="19050" rIns="38100" bIns="19050" anchor="ctr">
                    <a:spAutoFit/>
                  </a:bodyPr>
                  <a:lstStyle/>
                  <a:p>
                    <a:pPr>
                      <a:defRPr sz="1600" b="0" i="0">
                        <a:solidFill>
                          <a:srgbClr val="000000"/>
                        </a:solidFill>
                        <a:latin typeface="Arial Narrow" panose="020B0606020202030204" pitchFamily="34" charset="0"/>
                      </a:defRPr>
                    </a:pPr>
                    <a:endParaRPr lang="en-US" sz="1600" b="0" i="0">
                      <a:solidFill>
                        <a:srgbClr val="000000"/>
                      </a:solidFill>
                      <a:latin typeface="Arial Narrow" panose="020B0606020202030204" pitchFamily="34" charset="0"/>
                    </a:endParaRPr>
                  </a:p>
                </c:rich>
              </c:tx>
              <c:spPr>
                <a:noFill/>
                <a:ln>
                  <a:noFill/>
                </a:ln>
                <a:effectLst/>
              </c:spPr>
              <c:showLegendKey val="0"/>
              <c:showVal val="0"/>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33-4C58-4015-A92D-63B4E877F2BC}"/>
                </c:ext>
              </c:extLst>
            </c:dLbl>
            <c:dLbl>
              <c:idx val="16"/>
              <c:layout>
                <c:manualLayout>
                  <c:x val="-1.3440860215053764E-2"/>
                  <c:y val="-4.6296296296296294E-2"/>
                </c:manualLayout>
              </c:layout>
              <c:tx>
                <c:rich>
                  <a:bodyPr wrap="square" lIns="38100" tIns="19050" rIns="38100" bIns="19050" anchor="ctr">
                    <a:spAutoFit/>
                  </a:bodyPr>
                  <a:lstStyle/>
                  <a:p>
                    <a:pPr>
                      <a:defRPr sz="1600" b="0" i="0">
                        <a:solidFill>
                          <a:srgbClr val="000000"/>
                        </a:solidFill>
                        <a:latin typeface="Arial Narrow" panose="020B0606020202030204" pitchFamily="34" charset="0"/>
                      </a:defRPr>
                    </a:pPr>
                    <a:r>
                      <a:rPr lang="en-US" sz="1600" b="0" i="0">
                        <a:solidFill>
                          <a:srgbClr val="000000"/>
                        </a:solidFill>
                        <a:latin typeface="Arial Narrow" panose="020B0606020202030204" pitchFamily="34" charset="0"/>
                      </a:rPr>
                      <a:t>24.6</a:t>
                    </a:r>
                  </a:p>
                </c:rich>
              </c:tx>
              <c:spPr>
                <a:noFill/>
                <a:ln>
                  <a:noFill/>
                </a:ln>
                <a:effectLst/>
              </c:spPr>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34-4C58-4015-A92D-63B4E877F2BC}"/>
                </c:ext>
              </c:extLst>
            </c:dLbl>
            <c:spPr>
              <a:noFill/>
              <a:ln>
                <a:noFill/>
              </a:ln>
              <a:effectLst/>
            </c:spPr>
            <c:txPr>
              <a:bodyPr wrap="square" lIns="38100" tIns="19050" rIns="38100" bIns="19050" anchor="ctr">
                <a:spAutoFit/>
              </a:bodyPr>
              <a:lstStyle/>
              <a:p>
                <a:pPr>
                  <a:defRPr sz="1600"/>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'Figure 2.5'!$B$30:$R$30</c:f>
              <c:numCache>
                <c:formatCode>General</c:formatCod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numCache>
            </c:numRef>
          </c:cat>
          <c:val>
            <c:numRef>
              <c:f>'Figure 2.5'!$B$33:$R$33</c:f>
              <c:numCache>
                <c:formatCode>0</c:formatCode>
                <c:ptCount val="17"/>
                <c:pt idx="0">
                  <c:v>43.3</c:v>
                </c:pt>
                <c:pt idx="1">
                  <c:v>43.3</c:v>
                </c:pt>
                <c:pt idx="2">
                  <c:v>44.8</c:v>
                </c:pt>
                <c:pt idx="3">
                  <c:v>42.6</c:v>
                </c:pt>
                <c:pt idx="4">
                  <c:v>41.3</c:v>
                </c:pt>
                <c:pt idx="5">
                  <c:v>39.1</c:v>
                </c:pt>
                <c:pt idx="6">
                  <c:v>35.700000000000003</c:v>
                </c:pt>
                <c:pt idx="7">
                  <c:v>33.9</c:v>
                </c:pt>
                <c:pt idx="8">
                  <c:v>32.200000000000003</c:v>
                </c:pt>
                <c:pt idx="9">
                  <c:v>31.9</c:v>
                </c:pt>
                <c:pt idx="10">
                  <c:v>29.6</c:v>
                </c:pt>
                <c:pt idx="11">
                  <c:v>28</c:v>
                </c:pt>
                <c:pt idx="12">
                  <c:v>26.2</c:v>
                </c:pt>
                <c:pt idx="13">
                  <c:v>25.4</c:v>
                </c:pt>
                <c:pt idx="14" formatCode="0.0">
                  <c:v>24.4</c:v>
                </c:pt>
                <c:pt idx="15" formatCode="0.0">
                  <c:v>24.5</c:v>
                </c:pt>
                <c:pt idx="16" formatCode="0.0">
                  <c:v>24.6</c:v>
                </c:pt>
              </c:numCache>
            </c:numRef>
          </c:val>
          <c:smooth val="0"/>
          <c:extLst xmlns:c16r2="http://schemas.microsoft.com/office/drawing/2015/06/chart">
            <c:ext xmlns:c16="http://schemas.microsoft.com/office/drawing/2014/chart" uri="{C3380CC4-5D6E-409C-BE32-E72D297353CC}">
              <c16:uniqueId val="{00000035-4C58-4015-A92D-63B4E877F2BC}"/>
            </c:ext>
          </c:extLst>
        </c:ser>
        <c:dLbls>
          <c:showLegendKey val="0"/>
          <c:showVal val="0"/>
          <c:showCatName val="0"/>
          <c:showSerName val="0"/>
          <c:showPercent val="0"/>
          <c:showBubbleSize val="0"/>
        </c:dLbls>
        <c:marker val="1"/>
        <c:smooth val="0"/>
        <c:axId val="44457344"/>
        <c:axId val="44491904"/>
      </c:lineChart>
      <c:dateAx>
        <c:axId val="44457344"/>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600" b="0" i="0">
                <a:solidFill>
                  <a:srgbClr val="000000"/>
                </a:solidFill>
                <a:latin typeface="Arial Narrow"/>
                <a:ea typeface="Arial Narrow"/>
                <a:cs typeface="Arial Narrow"/>
              </a:defRPr>
            </a:pPr>
            <a:endParaRPr lang="fr-FR"/>
          </a:p>
        </c:txPr>
        <c:crossAx val="44491904"/>
        <c:crosses val="autoZero"/>
        <c:auto val="0"/>
        <c:lblOffset val="0"/>
        <c:baseTimeUnit val="days"/>
        <c:majorUnit val="1"/>
      </c:dateAx>
      <c:valAx>
        <c:axId val="44491904"/>
        <c:scaling>
          <c:orientation val="minMax"/>
          <c:min val="15"/>
        </c:scaling>
        <c:delete val="0"/>
        <c:axPos val="l"/>
        <c:majorGridlines>
          <c:spPr>
            <a:ln w="9525" cmpd="sng">
              <a:solidFill>
                <a:srgbClr val="FFFFFF"/>
              </a:solidFill>
              <a:prstDash val="solid"/>
            </a:ln>
          </c:spPr>
        </c:majorGridlines>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600" b="0" i="0">
                <a:solidFill>
                  <a:srgbClr val="000000"/>
                </a:solidFill>
                <a:latin typeface="Arial Narrow"/>
                <a:ea typeface="Arial Narrow"/>
                <a:cs typeface="Arial Narrow"/>
              </a:defRPr>
            </a:pPr>
            <a:endParaRPr lang="fr-FR"/>
          </a:p>
        </c:txPr>
        <c:crossAx val="44457344"/>
        <c:crosses val="autoZero"/>
        <c:crossBetween val="between"/>
      </c:valAx>
      <c:spPr>
        <a:solidFill>
          <a:srgbClr val="EAEAEA"/>
        </a:solidFill>
        <a:ln w="9525">
          <a:noFill/>
        </a:ln>
        <a:effectLst/>
        <a:extLst>
          <a:ext uri="{91240B29-F687-4F45-9708-019B960494DF}">
            <a14:hiddenLine xmlns:a14="http://schemas.microsoft.com/office/drawing/2010/main" w="9525">
              <a:solidFill>
                <a:srgbClr val="000000"/>
              </a:solidFill>
            </a14:hiddenLine>
          </a:ext>
        </a:extLst>
      </c:spPr>
    </c:plotArea>
    <c:legend>
      <c:legendPos val="r"/>
      <c:layout>
        <c:manualLayout>
          <c:xMode val="edge"/>
          <c:yMode val="edge"/>
          <c:x val="4.3260192728468927E-2"/>
          <c:y val="1.9920803043647736E-2"/>
          <c:w val="0.95455366236937134"/>
          <c:h val="7.4703011413679007E-2"/>
        </c:manualLayout>
      </c:layout>
      <c:overlay val="1"/>
      <c:spPr>
        <a:solidFill>
          <a:srgbClr val="EAEAEA"/>
        </a:solidFill>
        <a:ln>
          <a:noFill/>
          <a:round/>
        </a:ln>
        <a:effectLst/>
        <a:extLst>
          <a:ext uri="{91240B29-F687-4F45-9708-019B960494DF}">
            <a14:hiddenLine xmlns:a14="http://schemas.microsoft.com/office/drawing/2010/main">
              <a:noFill/>
              <a:round/>
            </a14:hiddenLine>
          </a:ext>
        </a:extLst>
      </c:spPr>
      <c:txPr>
        <a:bodyPr/>
        <a:lstStyle/>
        <a:p>
          <a:pPr>
            <a:defRPr sz="1600" b="0" i="0">
              <a:solidFill>
                <a:srgbClr val="000000"/>
              </a:solidFill>
              <a:latin typeface="Arial Narrow"/>
              <a:ea typeface="Arial Narrow"/>
              <a:cs typeface="Arial Narrow"/>
            </a:defRPr>
          </a:pPr>
          <a:endParaRPr lang="fr-FR"/>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xMode val="edge"/>
          <c:yMode val="edge"/>
          <c:x val="8.7445796086387494E-3"/>
          <c:y val="0.15403329778907338"/>
          <c:w val="0.98906927548920154"/>
          <c:h val="0.83600630068910253"/>
        </c:manualLayout>
      </c:layout>
      <c:lineChart>
        <c:grouping val="standard"/>
        <c:varyColors val="0"/>
        <c:ser>
          <c:idx val="0"/>
          <c:order val="0"/>
          <c:tx>
            <c:strRef>
              <c:f>'Figure 2.12'!$A$30</c:f>
              <c:strCache>
                <c:ptCount val="1"/>
                <c:pt idx="0">
                  <c:v>Jamais justifiable</c:v>
                </c:pt>
              </c:strCache>
            </c:strRef>
          </c:tx>
          <c:spPr>
            <a:ln w="28575" cap="rnd" cmpd="sng" algn="ctr">
              <a:solidFill>
                <a:srgbClr val="F47920"/>
              </a:solidFill>
              <a:prstDash val="solid"/>
              <a:round/>
            </a:ln>
            <a:effectLst/>
          </c:spPr>
          <c:marker>
            <c:symbol val="none"/>
          </c:marker>
          <c:cat>
            <c:numRef>
              <c:f>'Figure 2.12'!$B$29:$H$29</c:f>
              <c:numCache>
                <c:formatCode>General</c:formatCode>
                <c:ptCount val="7"/>
                <c:pt idx="0">
                  <c:v>2008</c:v>
                </c:pt>
                <c:pt idx="1">
                  <c:v>2009</c:v>
                </c:pt>
                <c:pt idx="2">
                  <c:v>2010</c:v>
                </c:pt>
                <c:pt idx="3">
                  <c:v>2011</c:v>
                </c:pt>
                <c:pt idx="4">
                  <c:v>2013</c:v>
                </c:pt>
                <c:pt idx="5">
                  <c:v>2015</c:v>
                </c:pt>
                <c:pt idx="6">
                  <c:v>2016</c:v>
                </c:pt>
              </c:numCache>
            </c:numRef>
          </c:cat>
          <c:val>
            <c:numRef>
              <c:f>'Figure 2.12'!$B$30:$H$30</c:f>
              <c:numCache>
                <c:formatCode>0.00</c:formatCode>
                <c:ptCount val="7"/>
                <c:pt idx="0">
                  <c:v>35.86458430749088</c:v>
                </c:pt>
                <c:pt idx="1">
                  <c:v>40.659857862286444</c:v>
                </c:pt>
                <c:pt idx="2">
                  <c:v>52.256706033141079</c:v>
                </c:pt>
                <c:pt idx="3">
                  <c:v>54.499359795134438</c:v>
                </c:pt>
                <c:pt idx="4">
                  <c:v>52.844104360652707</c:v>
                </c:pt>
                <c:pt idx="5">
                  <c:v>48.037783112409976</c:v>
                </c:pt>
                <c:pt idx="6">
                  <c:v>46.593763080786935</c:v>
                </c:pt>
              </c:numCache>
            </c:numRef>
          </c:val>
          <c:smooth val="0"/>
          <c:extLst xmlns:c16r2="http://schemas.microsoft.com/office/drawing/2015/06/chart">
            <c:ext xmlns:c16="http://schemas.microsoft.com/office/drawing/2014/chart" uri="{C3380CC4-5D6E-409C-BE32-E72D297353CC}">
              <c16:uniqueId val="{00000000-47C4-4D40-B7D2-826CA32C2DA8}"/>
            </c:ext>
          </c:extLst>
        </c:ser>
        <c:ser>
          <c:idx val="1"/>
          <c:order val="1"/>
          <c:tx>
            <c:strRef>
              <c:f>'Figure 2.12'!$A$31</c:f>
              <c:strCache>
                <c:ptCount val="1"/>
                <c:pt idx="0">
                  <c:v>Justifiable</c:v>
                </c:pt>
              </c:strCache>
            </c:strRef>
          </c:tx>
          <c:spPr>
            <a:ln w="28575" cap="rnd" cmpd="sng" algn="ctr">
              <a:solidFill>
                <a:srgbClr val="8CC841"/>
              </a:solidFill>
              <a:prstDash val="solid"/>
              <a:round/>
            </a:ln>
            <a:effectLst/>
          </c:spPr>
          <c:marker>
            <c:symbol val="none"/>
          </c:marker>
          <c:cat>
            <c:numRef>
              <c:f>'Figure 2.12'!$B$29:$H$29</c:f>
              <c:numCache>
                <c:formatCode>General</c:formatCode>
                <c:ptCount val="7"/>
                <c:pt idx="0">
                  <c:v>2008</c:v>
                </c:pt>
                <c:pt idx="1">
                  <c:v>2009</c:v>
                </c:pt>
                <c:pt idx="2">
                  <c:v>2010</c:v>
                </c:pt>
                <c:pt idx="3">
                  <c:v>2011</c:v>
                </c:pt>
                <c:pt idx="4">
                  <c:v>2013</c:v>
                </c:pt>
                <c:pt idx="5">
                  <c:v>2015</c:v>
                </c:pt>
                <c:pt idx="6">
                  <c:v>2016</c:v>
                </c:pt>
              </c:numCache>
            </c:numRef>
          </c:cat>
          <c:val>
            <c:numRef>
              <c:f>'Figure 2.12'!$B$31:$H$31</c:f>
              <c:numCache>
                <c:formatCode>0.00</c:formatCode>
                <c:ptCount val="7"/>
                <c:pt idx="0">
                  <c:v>64.135415692509113</c:v>
                </c:pt>
                <c:pt idx="1">
                  <c:v>59.340142137713556</c:v>
                </c:pt>
                <c:pt idx="2">
                  <c:v>47.743293966858921</c:v>
                </c:pt>
                <c:pt idx="3">
                  <c:v>45.500640204865562</c:v>
                </c:pt>
                <c:pt idx="4">
                  <c:v>47.155895639347293</c:v>
                </c:pt>
                <c:pt idx="5">
                  <c:v>51.962216887590017</c:v>
                </c:pt>
                <c:pt idx="6">
                  <c:v>53.406236919213072</c:v>
                </c:pt>
              </c:numCache>
            </c:numRef>
          </c:val>
          <c:smooth val="0"/>
          <c:extLst xmlns:c16r2="http://schemas.microsoft.com/office/drawing/2015/06/chart">
            <c:ext xmlns:c16="http://schemas.microsoft.com/office/drawing/2014/chart" uri="{C3380CC4-5D6E-409C-BE32-E72D297353CC}">
              <c16:uniqueId val="{00000001-47C4-4D40-B7D2-826CA32C2DA8}"/>
            </c:ext>
          </c:extLst>
        </c:ser>
        <c:dLbls>
          <c:showLegendKey val="0"/>
          <c:showVal val="0"/>
          <c:showCatName val="0"/>
          <c:showSerName val="0"/>
          <c:showPercent val="0"/>
          <c:showBubbleSize val="0"/>
        </c:dLbls>
        <c:marker val="1"/>
        <c:smooth val="0"/>
        <c:axId val="44544384"/>
        <c:axId val="44545920"/>
      </c:lineChart>
      <c:catAx>
        <c:axId val="44544384"/>
        <c:scaling>
          <c:orientation val="minMax"/>
        </c:scaling>
        <c:delete val="0"/>
        <c:axPos val="b"/>
        <c:majorGridlines>
          <c:spPr>
            <a:ln w="9525" cmpd="sng">
              <a:solidFill>
                <a:srgbClr val="FFFFFF"/>
              </a:solidFill>
              <a:prstDash val="solid"/>
            </a:ln>
          </c:spPr>
        </c:majorGridlines>
        <c:numFmt formatCode="General" sourceLinked="1"/>
        <c:majorTickMark val="in"/>
        <c:minorTickMark val="none"/>
        <c:tickLblPos val="low"/>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600" b="0" i="0">
                <a:solidFill>
                  <a:srgbClr val="000000"/>
                </a:solidFill>
                <a:latin typeface="Arial Narrow"/>
                <a:ea typeface="Arial Narrow"/>
                <a:cs typeface="Arial Narrow"/>
              </a:defRPr>
            </a:pPr>
            <a:endParaRPr lang="fr-FR"/>
          </a:p>
        </c:txPr>
        <c:crossAx val="44545920"/>
        <c:crosses val="autoZero"/>
        <c:auto val="1"/>
        <c:lblAlgn val="ctr"/>
        <c:lblOffset val="0"/>
        <c:tickLblSkip val="1"/>
        <c:noMultiLvlLbl val="0"/>
      </c:catAx>
      <c:valAx>
        <c:axId val="44545920"/>
        <c:scaling>
          <c:orientation val="minMax"/>
        </c:scaling>
        <c:delete val="0"/>
        <c:axPos val="l"/>
        <c:majorGridlines>
          <c:spPr>
            <a:ln w="9525" cmpd="sng">
              <a:solidFill>
                <a:srgbClr val="FFFFFF"/>
              </a:solidFill>
              <a:prstDash val="solid"/>
            </a:ln>
          </c:spPr>
        </c:majorGridlines>
        <c:numFmt formatCode="General" sourceLinked="0"/>
        <c:majorTickMark val="in"/>
        <c:minorTickMark val="none"/>
        <c:tickLblPos val="nextTo"/>
        <c:spPr>
          <a:noFill/>
          <a:ln w="9525">
            <a:solidFill>
              <a:srgbClr val="000000"/>
            </a:solidFill>
            <a:prstDash val="solid"/>
          </a:ln>
          <a:extLst>
            <a:ext uri="{909E8E84-426E-40DD-AFC4-6F175D3DCCD1}">
              <a14:hiddenFill xmlns:a14="http://schemas.microsoft.com/office/drawing/2010/main">
                <a:noFill/>
              </a14:hiddenFill>
            </a:ext>
          </a:extLst>
        </c:spPr>
        <c:txPr>
          <a:bodyPr rot="-60000000" vert="horz"/>
          <a:lstStyle/>
          <a:p>
            <a:pPr>
              <a:defRPr sz="1600" b="0" i="0">
                <a:solidFill>
                  <a:srgbClr val="000000"/>
                </a:solidFill>
                <a:latin typeface="Arial Narrow"/>
                <a:ea typeface="Arial Narrow"/>
                <a:cs typeface="Arial Narrow"/>
              </a:defRPr>
            </a:pPr>
            <a:endParaRPr lang="fr-FR"/>
          </a:p>
        </c:txPr>
        <c:crossAx val="44544384"/>
        <c:crosses val="autoZero"/>
        <c:crossBetween val="between"/>
      </c:valAx>
      <c:spPr>
        <a:solidFill>
          <a:srgbClr val="EAEAEA"/>
        </a:solidFill>
        <a:ln w="9525">
          <a:noFill/>
        </a:ln>
        <a:effectLst/>
        <a:extLst>
          <a:ext uri="{91240B29-F687-4F45-9708-019B960494DF}">
            <a14:hiddenLine xmlns:a14="http://schemas.microsoft.com/office/drawing/2010/main" w="9525">
              <a:solidFill>
                <a:srgbClr val="000000"/>
              </a:solidFill>
            </a14:hiddenLine>
          </a:ext>
        </a:extLst>
      </c:spPr>
    </c:plotArea>
    <c:legend>
      <c:legendPos val="r"/>
      <c:layout>
        <c:manualLayout>
          <c:xMode val="edge"/>
          <c:yMode val="edge"/>
          <c:x val="5.6005417508059901E-2"/>
          <c:y val="1.9920803043647736E-2"/>
          <c:w val="0.94180843758978039"/>
          <c:h val="7.4703011413679007E-2"/>
        </c:manualLayout>
      </c:layout>
      <c:overlay val="1"/>
      <c:spPr>
        <a:solidFill>
          <a:srgbClr val="EAEAEA"/>
        </a:solidFill>
        <a:ln>
          <a:noFill/>
          <a:round/>
        </a:ln>
        <a:effectLst/>
        <a:extLst>
          <a:ext uri="{91240B29-F687-4F45-9708-019B960494DF}">
            <a14:hiddenLine xmlns:a14="http://schemas.microsoft.com/office/drawing/2010/main">
              <a:noFill/>
              <a:round/>
            </a14:hiddenLine>
          </a:ext>
        </a:extLst>
      </c:spPr>
      <c:txPr>
        <a:bodyPr/>
        <a:lstStyle/>
        <a:p>
          <a:pPr>
            <a:defRPr sz="1600" b="0" i="0">
              <a:solidFill>
                <a:srgbClr val="000000"/>
              </a:solidFill>
              <a:latin typeface="Arial Narrow"/>
              <a:ea typeface="Arial Narrow"/>
              <a:cs typeface="Arial Narrow"/>
            </a:defRPr>
          </a:pPr>
          <a:endParaRPr lang="fr-FR"/>
        </a:p>
      </c:tx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tint val="75000"/>
              <a:shade val="95000"/>
              <a:satMod val="105000"/>
            </a:sysClr>
          </a:solidFill>
          <a:prstDash val="solid"/>
          <a:round/>
        </a14:hiddenLine>
      </a:ext>
    </a:extLst>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0.0625</cdr:x>
      <cdr:y>0.17426</cdr:y>
    </cdr:from>
    <cdr:to>
      <cdr:x>0.97221</cdr:x>
      <cdr:y>0.77372</cdr:y>
    </cdr:to>
    <cdr:cxnSp macro="">
      <cdr:nvCxnSpPr>
        <cdr:cNvPr id="3" name="Straight Connector 2"/>
        <cdr:cNvCxnSpPr/>
      </cdr:nvCxnSpPr>
      <cdr:spPr>
        <a:xfrm xmlns:a="http://schemas.openxmlformats.org/drawingml/2006/main" flipV="1">
          <a:off x="545431" y="740812"/>
          <a:ext cx="7938953" cy="2548405"/>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F8706A-D750-4724-88BB-C31FA40E0ADE}" type="datetimeFigureOut">
              <a:rPr lang="en-GB" smtClean="0"/>
              <a:t>28/05/2019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4135C8-A337-4278-893B-187BC4C0EB55}" type="slidenum">
              <a:rPr lang="en-GB" smtClean="0"/>
              <a:t>‹N°›</a:t>
            </a:fld>
            <a:endParaRPr lang="en-GB"/>
          </a:p>
        </p:txBody>
      </p:sp>
    </p:spTree>
    <p:extLst>
      <p:ext uri="{BB962C8B-B14F-4D97-AF65-F5344CB8AC3E}">
        <p14:creationId xmlns:p14="http://schemas.microsoft.com/office/powerpoint/2010/main" val="3751687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240CF-049D-44F4-BB62-FF92CBDFCAE9}"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049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17</a:t>
            </a:fld>
            <a:endParaRPr lang="en-GB"/>
          </a:p>
        </p:txBody>
      </p:sp>
    </p:spTree>
    <p:extLst>
      <p:ext uri="{BB962C8B-B14F-4D97-AF65-F5344CB8AC3E}">
        <p14:creationId xmlns:p14="http://schemas.microsoft.com/office/powerpoint/2010/main" val="1840197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58240CF-049D-44F4-BB62-FF92CBDFCAE9}"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7690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7</a:t>
            </a:fld>
            <a:endParaRPr lang="en-GB"/>
          </a:p>
        </p:txBody>
      </p:sp>
    </p:spTree>
    <p:extLst>
      <p:ext uri="{BB962C8B-B14F-4D97-AF65-F5344CB8AC3E}">
        <p14:creationId xmlns:p14="http://schemas.microsoft.com/office/powerpoint/2010/main" val="1268001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10</a:t>
            </a:fld>
            <a:endParaRPr lang="en-GB"/>
          </a:p>
        </p:txBody>
      </p:sp>
    </p:spTree>
    <p:extLst>
      <p:ext uri="{BB962C8B-B14F-4D97-AF65-F5344CB8AC3E}">
        <p14:creationId xmlns:p14="http://schemas.microsoft.com/office/powerpoint/2010/main" val="2564732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11</a:t>
            </a:fld>
            <a:endParaRPr lang="en-GB"/>
          </a:p>
        </p:txBody>
      </p:sp>
    </p:spTree>
    <p:extLst>
      <p:ext uri="{BB962C8B-B14F-4D97-AF65-F5344CB8AC3E}">
        <p14:creationId xmlns:p14="http://schemas.microsoft.com/office/powerpoint/2010/main" val="3051082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12</a:t>
            </a:fld>
            <a:endParaRPr lang="en-GB"/>
          </a:p>
        </p:txBody>
      </p:sp>
    </p:spTree>
    <p:extLst>
      <p:ext uri="{BB962C8B-B14F-4D97-AF65-F5344CB8AC3E}">
        <p14:creationId xmlns:p14="http://schemas.microsoft.com/office/powerpoint/2010/main" val="4268382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13</a:t>
            </a:fld>
            <a:endParaRPr lang="en-GB"/>
          </a:p>
        </p:txBody>
      </p:sp>
    </p:spTree>
    <p:extLst>
      <p:ext uri="{BB962C8B-B14F-4D97-AF65-F5344CB8AC3E}">
        <p14:creationId xmlns:p14="http://schemas.microsoft.com/office/powerpoint/2010/main" val="4223529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14</a:t>
            </a:fld>
            <a:endParaRPr lang="en-GB"/>
          </a:p>
        </p:txBody>
      </p:sp>
    </p:spTree>
    <p:extLst>
      <p:ext uri="{BB962C8B-B14F-4D97-AF65-F5344CB8AC3E}">
        <p14:creationId xmlns:p14="http://schemas.microsoft.com/office/powerpoint/2010/main" val="2470665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15</a:t>
            </a:fld>
            <a:endParaRPr lang="en-GB"/>
          </a:p>
        </p:txBody>
      </p:sp>
    </p:spTree>
    <p:extLst>
      <p:ext uri="{BB962C8B-B14F-4D97-AF65-F5344CB8AC3E}">
        <p14:creationId xmlns:p14="http://schemas.microsoft.com/office/powerpoint/2010/main" val="41953111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4135C8-A337-4278-893B-187BC4C0EB55}" type="slidenum">
              <a:rPr lang="en-GB" smtClean="0"/>
              <a:t>16</a:t>
            </a:fld>
            <a:endParaRPr lang="en-GB"/>
          </a:p>
        </p:txBody>
      </p:sp>
    </p:spTree>
    <p:extLst>
      <p:ext uri="{BB962C8B-B14F-4D97-AF65-F5344CB8AC3E}">
        <p14:creationId xmlns:p14="http://schemas.microsoft.com/office/powerpoint/2010/main" val="30983999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8000" y="2628509"/>
            <a:ext cx="3504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52000" y="6001200"/>
            <a:ext cx="23232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9"/>
            <a:ext cx="3504000" cy="4229631"/>
          </a:xfrm>
          <a:prstGeom prst="rect">
            <a:avLst/>
          </a:prstGeom>
        </p:spPr>
      </p:pic>
      <p:sp>
        <p:nvSpPr>
          <p:cNvPr id="8" name="Title 7"/>
          <p:cNvSpPr>
            <a:spLocks noGrp="1"/>
          </p:cNvSpPr>
          <p:nvPr>
            <p:ph type="ctrTitle" hasCustomPrompt="1"/>
          </p:nvPr>
        </p:nvSpPr>
        <p:spPr>
          <a:xfrm>
            <a:off x="1824000" y="2480400"/>
            <a:ext cx="84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a:t>CLIQUEZ POUR MODIFIER LE TITRE</a:t>
            </a:r>
            <a:endParaRPr kumimoji="0" lang="en-US" dirty="0"/>
          </a:p>
        </p:txBody>
      </p:sp>
      <p:sp>
        <p:nvSpPr>
          <p:cNvPr id="9" name="Subtitle 8"/>
          <p:cNvSpPr>
            <a:spLocks noGrp="1"/>
          </p:cNvSpPr>
          <p:nvPr>
            <p:ph type="subTitle" idx="1" hasCustomPrompt="1"/>
          </p:nvPr>
        </p:nvSpPr>
        <p:spPr>
          <a:xfrm>
            <a:off x="1824000" y="3805200"/>
            <a:ext cx="84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681601" y="432000"/>
            <a:ext cx="923076" cy="1440000"/>
          </a:xfrm>
          <a:prstGeom prst="rect">
            <a:avLst/>
          </a:prstGeom>
        </p:spPr>
      </p:pic>
      <p:sp>
        <p:nvSpPr>
          <p:cNvPr id="12"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E7C5ED5B-C85C-4C98-8577-E47792D5C716}" type="datetime1">
              <a:rPr lang="en-GB" smtClean="0"/>
              <a:t>28/05/2019</a:t>
            </a:fld>
            <a:endParaRPr lang="en-GB"/>
          </a:p>
        </p:txBody>
      </p:sp>
      <p:sp>
        <p:nvSpPr>
          <p:cNvPr id="13"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Tree>
    <p:extLst>
      <p:ext uri="{BB962C8B-B14F-4D97-AF65-F5344CB8AC3E}">
        <p14:creationId xmlns:p14="http://schemas.microsoft.com/office/powerpoint/2010/main" val="1494367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A5A80764-5337-4F93-A585-AD27A1263919}" type="datetime1">
              <a:rPr lang="en-GB" smtClean="0"/>
              <a:t>28/05/2019</a:t>
            </a:fld>
            <a:endParaRPr lang="en-GB"/>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0BAA0473-F754-4D0F-9C58-E13F8B10D593}" type="slidenum">
              <a:rPr lang="en-GB" smtClean="0"/>
              <a:t>‹N°›</a:t>
            </a:fld>
            <a:endParaRPr lang="en-GB"/>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extLst>
      <p:ext uri="{BB962C8B-B14F-4D97-AF65-F5344CB8AC3E}">
        <p14:creationId xmlns:p14="http://schemas.microsoft.com/office/powerpoint/2010/main" val="2717540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10924801" y="5328000"/>
            <a:ext cx="1267209" cy="1530000"/>
          </a:xfrm>
          <a:prstGeom prst="rect">
            <a:avLst/>
          </a:prstGeom>
        </p:spPr>
      </p:pic>
      <p:pic>
        <p:nvPicPr>
          <p:cNvPr id="8" name="Image 7"/>
          <p:cNvPicPr>
            <a:picLocks noChangeAspect="1"/>
          </p:cNvPicPr>
          <p:nvPr/>
        </p:nvPicPr>
        <p:blipFill>
          <a:blip r:embed="rId3" cstate="print"/>
          <a:stretch>
            <a:fillRect/>
          </a:stretch>
        </p:blipFill>
        <p:spPr>
          <a:xfrm>
            <a:off x="772800" y="468000"/>
            <a:ext cx="923077" cy="1440000"/>
          </a:xfrm>
          <a:prstGeom prst="rect">
            <a:avLst/>
          </a:prstGeom>
        </p:spPr>
      </p:pic>
      <p:sp>
        <p:nvSpPr>
          <p:cNvPr id="9" name="Title 1"/>
          <p:cNvSpPr>
            <a:spLocks noGrp="1"/>
          </p:cNvSpPr>
          <p:nvPr>
            <p:ph type="title" hasCustomPrompt="1"/>
          </p:nvPr>
        </p:nvSpPr>
        <p:spPr>
          <a:xfrm>
            <a:off x="1680000" y="2928144"/>
            <a:ext cx="8832000" cy="1041311"/>
          </a:xfrm>
        </p:spPr>
        <p:txBody>
          <a:bodyPr anchor="ctr" anchorCtr="0">
            <a:spAutoFit/>
          </a:bodyPr>
          <a:lstStyle>
            <a:lvl1pPr algn="ctr">
              <a:lnSpc>
                <a:spcPts val="3700"/>
              </a:lnSpc>
              <a:defRPr sz="3700" b="0" i="0" cap="all" baseline="0">
                <a:solidFill>
                  <a:schemeClr val="bg1"/>
                </a:solidFill>
              </a:defRPr>
            </a:lvl1pPr>
          </a:lstStyle>
          <a:p>
            <a:r>
              <a:rPr lang="fr-FR" dirty="0"/>
              <a:t>Cliquez pour modifier</a:t>
            </a:r>
            <a:br>
              <a:rPr lang="fr-FR" dirty="0"/>
            </a:br>
            <a:r>
              <a:rPr lang="fr-FR" dirty="0"/>
              <a:t>le titre de l'en-tête de section</a:t>
            </a:r>
            <a:endParaRPr lang="en-US" dirty="0"/>
          </a:p>
        </p:txBody>
      </p:sp>
      <p:sp>
        <p:nvSpPr>
          <p:cNvPr id="10"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7F280134-4E38-492B-99AC-F12BDD7FDA59}" type="datetime1">
              <a:rPr lang="en-GB" smtClean="0"/>
              <a:t>28/05/2019</a:t>
            </a:fld>
            <a:endParaRPr lang="en-GB"/>
          </a:p>
        </p:txBody>
      </p:sp>
      <p:sp>
        <p:nvSpPr>
          <p:cNvPr id="11"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0BAA0473-F754-4D0F-9C58-E13F8B10D593}" type="slidenum">
              <a:rPr lang="en-GB" smtClean="0"/>
              <a:t>‹N°›</a:t>
            </a:fld>
            <a:endParaRPr lang="en-GB"/>
          </a:p>
        </p:txBody>
      </p:sp>
    </p:spTree>
    <p:extLst>
      <p:ext uri="{BB962C8B-B14F-4D97-AF65-F5344CB8AC3E}">
        <p14:creationId xmlns:p14="http://schemas.microsoft.com/office/powerpoint/2010/main" val="19035027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24801" y="5328185"/>
            <a:ext cx="1267209" cy="1529631"/>
          </a:xfrm>
          <a:prstGeom prst="rect">
            <a:avLst/>
          </a:prstGeom>
        </p:spPr>
      </p:pic>
      <p:sp>
        <p:nvSpPr>
          <p:cNvPr id="21" name="Rectangle 20"/>
          <p:cNvSpPr/>
          <p:nvPr/>
        </p:nvSpPr>
        <p:spPr bwMode="auto">
          <a:xfrm>
            <a:off x="672000" y="1306800"/>
            <a:ext cx="10872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Helvetica 65 Medium" pitchFamily="34" charset="0"/>
            </a:endParaRPr>
          </a:p>
        </p:txBody>
      </p:sp>
      <p:pic>
        <p:nvPicPr>
          <p:cNvPr id="24" name="Image 7"/>
          <p:cNvPicPr>
            <a:picLocks noChangeAspect="1"/>
          </p:cNvPicPr>
          <p:nvPr/>
        </p:nvPicPr>
        <p:blipFill>
          <a:blip r:embed="rId6" cstate="print"/>
          <a:stretch>
            <a:fillRect/>
          </a:stretch>
        </p:blipFill>
        <p:spPr>
          <a:xfrm>
            <a:off x="667201" y="288000"/>
            <a:ext cx="611537" cy="954000"/>
          </a:xfrm>
          <a:prstGeom prst="rect">
            <a:avLst/>
          </a:prstGeom>
        </p:spPr>
      </p:pic>
      <p:sp>
        <p:nvSpPr>
          <p:cNvPr id="13" name="Text Placeholder 12"/>
          <p:cNvSpPr>
            <a:spLocks noGrp="1"/>
          </p:cNvSpPr>
          <p:nvPr>
            <p:ph type="body" idx="1"/>
          </p:nvPr>
        </p:nvSpPr>
        <p:spPr>
          <a:xfrm>
            <a:off x="624000" y="1602000"/>
            <a:ext cx="10958400" cy="4525200"/>
          </a:xfrm>
          <a:prstGeom prst="rect">
            <a:avLst/>
          </a:prstGeom>
        </p:spPr>
        <p:txBody>
          <a:bodyPr vert="horz">
            <a:normAutofit/>
          </a:bodyPr>
          <a:lstStyle/>
          <a:p>
            <a:pPr lvl="0" eaLnBrk="1" latinLnBrk="0" hangingPunct="1"/>
            <a:r>
              <a:rPr kumimoji="0" lang="fr-FR" dirty="0"/>
              <a:t>Cliquez pour modifier les styles du texte du masque</a:t>
            </a:r>
            <a:endParaRPr kumimoji="0" lang="en-US" dirty="0"/>
          </a:p>
          <a:p>
            <a:pPr lvl="1" eaLnBrk="1" latinLnBrk="0" hangingPunct="1"/>
            <a:r>
              <a:rPr kumimoji="0" lang="en-US" dirty="0" err="1"/>
              <a:t>Deuxième</a:t>
            </a:r>
            <a:r>
              <a:rPr kumimoji="0" lang="en-US" dirty="0"/>
              <a:t> </a:t>
            </a:r>
            <a:r>
              <a:rPr kumimoji="0" lang="en-US" dirty="0" err="1"/>
              <a:t>niveau</a:t>
            </a:r>
            <a:endParaRPr kumimoji="0" lang="en-US" dirty="0"/>
          </a:p>
          <a:p>
            <a:pPr lvl="2" eaLnBrk="1" latinLnBrk="0" hangingPunct="1"/>
            <a:r>
              <a:rPr kumimoji="0" lang="en-US" dirty="0" err="1"/>
              <a:t>Troisième</a:t>
            </a:r>
            <a:r>
              <a:rPr kumimoji="0" lang="en-US" dirty="0"/>
              <a:t> </a:t>
            </a:r>
            <a:r>
              <a:rPr kumimoji="0" lang="en-US" dirty="0" err="1"/>
              <a:t>niveau</a:t>
            </a:r>
            <a:endParaRPr kumimoji="0" lang="en-US" dirty="0"/>
          </a:p>
          <a:p>
            <a:pPr lvl="3" eaLnBrk="1" latinLnBrk="0" hangingPunct="1"/>
            <a:r>
              <a:rPr kumimoji="0" lang="en-US" dirty="0" err="1"/>
              <a:t>Quatrième</a:t>
            </a:r>
            <a:r>
              <a:rPr kumimoji="0" lang="en-US" dirty="0"/>
              <a:t> </a:t>
            </a:r>
            <a:r>
              <a:rPr kumimoji="0" lang="en-US" dirty="0" err="1"/>
              <a:t>niveau</a:t>
            </a:r>
            <a:endParaRPr kumimoji="0" lang="en-US" dirty="0"/>
          </a:p>
          <a:p>
            <a:pPr lvl="4" eaLnBrk="1" latinLnBrk="0" hangingPunct="1"/>
            <a:r>
              <a:rPr kumimoji="0" lang="en-US" dirty="0" err="1"/>
              <a:t>Cinquième</a:t>
            </a:r>
            <a:r>
              <a:rPr kumimoji="0" lang="en-US" dirty="0"/>
              <a:t> </a:t>
            </a:r>
            <a:r>
              <a:rPr kumimoji="0" lang="en-US" dirty="0" err="1"/>
              <a:t>niveau</a:t>
            </a:r>
            <a:endParaRPr kumimoji="0" lang="en-US" dirty="0"/>
          </a:p>
        </p:txBody>
      </p:sp>
      <p:sp>
        <p:nvSpPr>
          <p:cNvPr id="25" name="Title Placeholder 1"/>
          <p:cNvSpPr>
            <a:spLocks noGrp="1"/>
          </p:cNvSpPr>
          <p:nvPr>
            <p:ph type="title"/>
          </p:nvPr>
        </p:nvSpPr>
        <p:spPr>
          <a:xfrm>
            <a:off x="1440000" y="237600"/>
            <a:ext cx="9888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
        <p:nvSpPr>
          <p:cNvPr id="26"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A560CD76-E305-48B3-81FC-DFF4986C8879}" type="datetime1">
              <a:rPr lang="en-GB" smtClean="0"/>
              <a:t>28/05/2019</a:t>
            </a:fld>
            <a:endParaRPr lang="en-GB"/>
          </a:p>
        </p:txBody>
      </p:sp>
      <p:sp>
        <p:nvSpPr>
          <p:cNvPr id="27"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0BAA0473-F754-4D0F-9C58-E13F8B10D593}" type="slidenum">
              <a:rPr lang="en-GB" smtClean="0"/>
              <a:t>‹N°›</a:t>
            </a:fld>
            <a:endParaRPr lang="en-GB"/>
          </a:p>
        </p:txBody>
      </p:sp>
    </p:spTree>
    <p:extLst>
      <p:ext uri="{BB962C8B-B14F-4D97-AF65-F5344CB8AC3E}">
        <p14:creationId xmlns:p14="http://schemas.microsoft.com/office/powerpoint/2010/main" val="1408732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5600" y="3070995"/>
            <a:ext cx="7776864" cy="1246495"/>
          </a:xfrm>
        </p:spPr>
        <p:txBody>
          <a:bodyPr/>
          <a:lstStyle/>
          <a:p>
            <a:r>
              <a:rPr lang="fr-FR" noProof="0" dirty="0" smtClean="0"/>
              <a:t/>
            </a:r>
            <a:br>
              <a:rPr lang="fr-FR" noProof="0" dirty="0" smtClean="0"/>
            </a:br>
            <a:r>
              <a:rPr lang="fr-FR" sz="3600" i="1" cap="none" noProof="0" dirty="0" smtClean="0"/>
              <a:t>	</a:t>
            </a:r>
            <a:endParaRPr lang="fr-FR" sz="3600" i="1" cap="none" noProof="0" dirty="0"/>
          </a:p>
        </p:txBody>
      </p:sp>
      <p:sp>
        <p:nvSpPr>
          <p:cNvPr id="4" name="Rectangle 3"/>
          <p:cNvSpPr/>
          <p:nvPr/>
        </p:nvSpPr>
        <p:spPr>
          <a:xfrm>
            <a:off x="8616280" y="6021288"/>
            <a:ext cx="1979712"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Georgia"/>
              <a:ea typeface="+mn-ea"/>
              <a:cs typeface="+mn-cs"/>
            </a:endParaRPr>
          </a:p>
        </p:txBody>
      </p:sp>
      <p:sp>
        <p:nvSpPr>
          <p:cNvPr id="5" name="TextBox 4"/>
          <p:cNvSpPr txBox="1"/>
          <p:nvPr/>
        </p:nvSpPr>
        <p:spPr>
          <a:xfrm>
            <a:off x="348627" y="4730745"/>
            <a:ext cx="7927776" cy="126188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900" b="0" i="0" u="none" strike="noStrike" kern="1200" cap="none" spc="0" normalizeH="0" baseline="0" noProof="0" dirty="0" smtClean="0">
                <a:ln>
                  <a:noFill/>
                </a:ln>
                <a:solidFill>
                  <a:prstClr val="white"/>
                </a:solidFill>
                <a:effectLst/>
                <a:uLnTx/>
                <a:uFillTx/>
                <a:latin typeface="Georgia"/>
                <a:ea typeface="+mn-ea"/>
                <a:cs typeface="+mn-cs"/>
              </a:rPr>
              <a:t>René Orozco, </a:t>
            </a:r>
            <a:r>
              <a:rPr kumimoji="0" lang="fr-FR" sz="1900" b="0" i="0" u="none" strike="noStrike" kern="1200" cap="none" spc="0" normalizeH="0" baseline="0" noProof="0" dirty="0" smtClean="0">
                <a:ln>
                  <a:noFill/>
                </a:ln>
                <a:solidFill>
                  <a:prstClr val="white"/>
                </a:solidFill>
                <a:effectLst/>
                <a:uLnTx/>
                <a:uFillTx/>
                <a:latin typeface="Georgia"/>
              </a:rPr>
              <a:t>Économiste Direction Latine</a:t>
            </a:r>
            <a:r>
              <a:rPr kumimoji="0" lang="fr-FR" sz="1900" b="0" i="0" u="none" strike="noStrike" kern="1200" cap="none" spc="0" normalizeH="0" noProof="0" dirty="0" smtClean="0">
                <a:ln>
                  <a:noFill/>
                </a:ln>
                <a:solidFill>
                  <a:prstClr val="white"/>
                </a:solidFill>
                <a:effectLst/>
                <a:uLnTx/>
                <a:uFillTx/>
                <a:latin typeface="Georgia"/>
              </a:rPr>
              <a:t> et Caraïbes</a:t>
            </a:r>
            <a:r>
              <a:rPr lang="fr-FR" sz="1900" dirty="0" smtClean="0">
                <a:solidFill>
                  <a:prstClr val="white"/>
                </a:solidFill>
                <a:latin typeface="Georgia"/>
              </a:rPr>
              <a:t>, OCDE</a:t>
            </a:r>
            <a:endParaRPr kumimoji="0" lang="fr-FR" sz="1900" b="0" i="0" u="none" strike="noStrike" kern="1200" cap="none" spc="0" normalizeH="0" baseline="0" noProof="0" dirty="0" smtClean="0">
              <a:ln>
                <a:noFill/>
              </a:ln>
              <a:solidFill>
                <a:prstClr val="white"/>
              </a:solidFill>
              <a:effectLst/>
              <a:uLnTx/>
              <a:uFillTx/>
              <a:latin typeface="Georgi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smtClean="0">
                <a:solidFill>
                  <a:prstClr val="white"/>
                </a:solidFill>
                <a:latin typeface="Georgia"/>
              </a:rPr>
              <a:t>Mercredi 29 mai, Maison du Barreau</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smtClean="0">
                <a:solidFill>
                  <a:prstClr val="white"/>
                </a:solidFill>
                <a:latin typeface="Georgia"/>
              </a:rPr>
              <a:t>Investissements en Amérique Latine, quelle place pour les investissements “verts” </a:t>
            </a:r>
            <a:endParaRPr kumimoji="0" lang="fr-FR" sz="1900" b="0" i="0" u="none" strike="noStrike" kern="1200" cap="none" spc="0" normalizeH="0" baseline="0" dirty="0">
              <a:ln>
                <a:noFill/>
              </a:ln>
              <a:solidFill>
                <a:prstClr val="white"/>
              </a:solidFill>
              <a:effectLst/>
              <a:uLnTx/>
              <a:uFillTx/>
              <a:latin typeface="Georgia"/>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80685" y="5903350"/>
            <a:ext cx="4048069" cy="954649"/>
          </a:xfrm>
          <a:prstGeom prst="rect">
            <a:avLst/>
          </a:prstGeom>
        </p:spPr>
      </p:pic>
      <p:sp>
        <p:nvSpPr>
          <p:cNvPr id="7" name="Title 1"/>
          <p:cNvSpPr txBox="1">
            <a:spLocks/>
          </p:cNvSpPr>
          <p:nvPr/>
        </p:nvSpPr>
        <p:spPr>
          <a:xfrm>
            <a:off x="1191126" y="2023916"/>
            <a:ext cx="10693814" cy="1823576"/>
          </a:xfrm>
          <a:prstGeom prst="rect">
            <a:avLst/>
          </a:prstGeom>
        </p:spPr>
        <p:txBody>
          <a:bodyPr vert="horz" wrap="square" lIns="90000" tIns="45720" rIns="90000" bIns="45720" rtlCol="0" anchor="b">
            <a:spAutoFit/>
          </a:bodyPr>
          <a:lstStyle>
            <a:lvl1pPr algn="l" rtl="0" eaLnBrk="1" latinLnBrk="0" hangingPunct="1">
              <a:lnSpc>
                <a:spcPts val="4500"/>
              </a:lnSpc>
              <a:spcBef>
                <a:spcPct val="0"/>
              </a:spcBef>
              <a:buNone/>
              <a:defRPr kumimoji="0" sz="4500" kern="1200" cap="all" baseline="0">
                <a:solidFill>
                  <a:schemeClr val="bg1"/>
                </a:solidFill>
                <a:latin typeface="+mj-lt"/>
                <a:ea typeface="+mj-ea"/>
                <a:cs typeface="+mj-cs"/>
              </a:defRPr>
            </a:lvl1pPr>
          </a:lstStyle>
          <a:p>
            <a:pPr lvl="0" algn="ctr">
              <a:defRPr/>
            </a:pPr>
            <a:r>
              <a:rPr lang="fr-FR" sz="3600" cap="none" dirty="0">
                <a:solidFill>
                  <a:prstClr val="white"/>
                </a:solidFill>
                <a:latin typeface="Georgia" panose="02040502050405020303" pitchFamily="18" charset="0"/>
              </a:rPr>
              <a:t>Perspectives économiques de l'Amérique latine </a:t>
            </a:r>
            <a:r>
              <a:rPr lang="en-GB" sz="3600" cap="none" dirty="0" smtClean="0">
                <a:solidFill>
                  <a:prstClr val="white"/>
                </a:solidFill>
                <a:latin typeface="Georgia" panose="02040502050405020303" pitchFamily="18" charset="0"/>
              </a:rPr>
              <a:t>2019:</a:t>
            </a:r>
          </a:p>
          <a:p>
            <a:pPr lvl="0" algn="ctr">
              <a:defRPr/>
            </a:pPr>
            <a:r>
              <a:rPr lang="fr-FR" sz="3600" cap="none" dirty="0" smtClean="0">
                <a:solidFill>
                  <a:prstClr val="white"/>
                </a:solidFill>
                <a:latin typeface="Georgia" panose="02040502050405020303" pitchFamily="18" charset="0"/>
              </a:rPr>
              <a:t>Développement en Transition</a:t>
            </a:r>
            <a:r>
              <a:rPr kumimoji="0" lang="fr-FR" sz="3600" u="none" strike="noStrike" kern="1200" cap="none" spc="0" normalizeH="0" baseline="0" noProof="0" dirty="0" smtClean="0">
                <a:ln>
                  <a:noFill/>
                </a:ln>
                <a:solidFill>
                  <a:prstClr val="white"/>
                </a:solidFill>
                <a:effectLst/>
                <a:uLnTx/>
                <a:uFillTx/>
                <a:latin typeface="Georgia" panose="02040502050405020303" pitchFamily="18" charset="0"/>
              </a:rPr>
              <a:t>	</a:t>
            </a:r>
            <a:endParaRPr kumimoji="0" lang="fr-FR" sz="3600" u="none" strike="noStrike" kern="1200" cap="none" spc="0" normalizeH="0" baseline="0" noProof="0" dirty="0">
              <a:ln>
                <a:noFill/>
              </a:ln>
              <a:solidFill>
                <a:prstClr val="white"/>
              </a:solidFill>
              <a:effectLst/>
              <a:uLnTx/>
              <a:uFillTx/>
              <a:latin typeface="Georgia" panose="02040502050405020303" pitchFamily="18" charset="0"/>
            </a:endParaRPr>
          </a:p>
        </p:txBody>
      </p:sp>
    </p:spTree>
    <p:extLst>
      <p:ext uri="{BB962C8B-B14F-4D97-AF65-F5344CB8AC3E}">
        <p14:creationId xmlns:p14="http://schemas.microsoft.com/office/powerpoint/2010/main" val="3677219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Le piège de la productivité: stagnation des niveaux de productivité du travail</a:t>
            </a:r>
            <a:endParaRPr lang="fr-FR" noProof="0" dirty="0"/>
          </a:p>
        </p:txBody>
      </p:sp>
      <p:sp>
        <p:nvSpPr>
          <p:cNvPr id="4" name="Content Placeholder 5"/>
          <p:cNvSpPr txBox="1">
            <a:spLocks noGrp="1"/>
          </p:cNvSpPr>
          <p:nvPr>
            <p:ph idx="1"/>
          </p:nvPr>
        </p:nvSpPr>
        <p:spPr>
          <a:xfrm>
            <a:off x="551384" y="1489599"/>
            <a:ext cx="11233248" cy="659155"/>
          </a:xfrm>
          <a:prstGeom prst="rect">
            <a:avLst/>
          </a:prstGeom>
        </p:spPr>
        <p:txBody>
          <a:bodyPr vert="horz" wrap="square" lIns="91440" tIns="45720" rIns="91440" bIns="45720" rtlCol="0">
            <a:spAutoFit/>
          </a:bodyPr>
          <a:lstStyle/>
          <a:p>
            <a:pPr marL="0" indent="0" algn="ctr">
              <a:spcBef>
                <a:spcPts val="100"/>
              </a:spcBef>
              <a:buNone/>
            </a:pPr>
            <a:r>
              <a:rPr lang="fr-FR" sz="1800" b="1" dirty="0" smtClean="0">
                <a:solidFill>
                  <a:srgbClr val="000104"/>
                </a:solidFill>
              </a:rPr>
              <a:t>Productivité du travail dans les pays ALC, OCDE, Chine, Corée et Norvège</a:t>
            </a:r>
          </a:p>
          <a:p>
            <a:pPr marL="0" indent="0" algn="ctr">
              <a:spcBef>
                <a:spcPts val="100"/>
              </a:spcBef>
              <a:buNone/>
            </a:pPr>
            <a:r>
              <a:rPr lang="fr-FR" sz="1800" i="1" dirty="0" smtClean="0">
                <a:solidFill>
                  <a:srgbClr val="000104"/>
                </a:solidFill>
              </a:rPr>
              <a:t>(en pourcentage de la productivité du travail dans l'Union européenne)</a:t>
            </a:r>
            <a:endParaRPr lang="fr-FR" sz="1800" i="1" noProof="0" dirty="0">
              <a:solidFill>
                <a:srgbClr val="000104"/>
              </a:solidFill>
            </a:endParaRPr>
          </a:p>
        </p:txBody>
      </p:sp>
      <p:sp>
        <p:nvSpPr>
          <p:cNvPr id="5" name="TextBox 4"/>
          <p:cNvSpPr txBox="1"/>
          <p:nvPr/>
        </p:nvSpPr>
        <p:spPr>
          <a:xfrm>
            <a:off x="319318" y="6509036"/>
            <a:ext cx="8280587" cy="230832"/>
          </a:xfrm>
          <a:prstGeom prst="rect">
            <a:avLst/>
          </a:prstGeom>
          <a:noFill/>
        </p:spPr>
        <p:txBody>
          <a:bodyPr wrap="square" rtlCol="0">
            <a:spAutoFit/>
          </a:bodyPr>
          <a:lstStyle/>
          <a:p>
            <a:pPr algn="just">
              <a:defRPr/>
            </a:pPr>
            <a:r>
              <a:rPr lang="en-US" sz="900" i="1" dirty="0">
                <a:solidFill>
                  <a:srgbClr val="E6E6E6">
                    <a:lumMod val="10000"/>
                  </a:srgbClr>
                </a:solidFill>
              </a:rPr>
              <a:t>Source: </a:t>
            </a:r>
            <a:r>
              <a:rPr lang="fr-FR" sz="900" dirty="0">
                <a:solidFill>
                  <a:srgbClr val="E6E6E6">
                    <a:lumMod val="10000"/>
                  </a:srgbClr>
                </a:solidFill>
              </a:rPr>
              <a:t>OECD/ECLAC/CAF Perspectives économiques de l'Amérique latine 2019:Développement en Transition</a:t>
            </a:r>
            <a:r>
              <a:rPr lang="fr-FR" sz="900" dirty="0" smtClean="0">
                <a:solidFill>
                  <a:srgbClr val="E6E6E6">
                    <a:lumMod val="10000"/>
                  </a:srgbClr>
                </a:solidFill>
              </a:rPr>
              <a:t>.</a:t>
            </a:r>
            <a:endParaRPr lang="en-US" sz="900" dirty="0">
              <a:solidFill>
                <a:srgbClr val="E6E6E6">
                  <a:lumMod val="10000"/>
                </a:srgbClr>
              </a:solidFill>
            </a:endParaRPr>
          </a:p>
        </p:txBody>
      </p:sp>
      <p:sp>
        <p:nvSpPr>
          <p:cNvPr id="2" name="Slide Number Placeholder 1"/>
          <p:cNvSpPr>
            <a:spLocks noGrp="1"/>
          </p:cNvSpPr>
          <p:nvPr>
            <p:ph type="sldNum" sz="quarter" idx="4"/>
          </p:nvPr>
        </p:nvSpPr>
        <p:spPr/>
        <p:txBody>
          <a:bodyPr/>
          <a:lstStyle/>
          <a:p>
            <a:fld id="{0BAA0473-F754-4D0F-9C58-E13F8B10D593}" type="slidenum">
              <a:rPr lang="en-GB" smtClean="0"/>
              <a:t>10</a:t>
            </a:fld>
            <a:endParaRPr lang="en-GB"/>
          </a:p>
        </p:txBody>
      </p:sp>
      <p:graphicFrame>
        <p:nvGraphicFramePr>
          <p:cNvPr id="8" name="Chart 7"/>
          <p:cNvGraphicFramePr>
            <a:graphicFrameLocks/>
          </p:cNvGraphicFramePr>
          <p:nvPr>
            <p:extLst>
              <p:ext uri="{D42A27DB-BD31-4B8C-83A1-F6EECF244321}">
                <p14:modId xmlns:p14="http://schemas.microsoft.com/office/powerpoint/2010/main" val="863492687"/>
              </p:ext>
            </p:extLst>
          </p:nvPr>
        </p:nvGraphicFramePr>
        <p:xfrm>
          <a:off x="591660" y="2259019"/>
          <a:ext cx="11008681" cy="41397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059955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Le piège de la productivité</a:t>
            </a:r>
            <a:endParaRPr lang="fr-FR" noProof="0" dirty="0"/>
          </a:p>
        </p:txBody>
      </p:sp>
      <p:sp>
        <p:nvSpPr>
          <p:cNvPr id="2" name="Slide Number Placeholder 1"/>
          <p:cNvSpPr>
            <a:spLocks noGrp="1"/>
          </p:cNvSpPr>
          <p:nvPr>
            <p:ph type="sldNum" sz="quarter" idx="4"/>
          </p:nvPr>
        </p:nvSpPr>
        <p:spPr/>
        <p:txBody>
          <a:bodyPr/>
          <a:lstStyle/>
          <a:p>
            <a:fld id="{0BAA0473-F754-4D0F-9C58-E13F8B10D593}" type="slidenum">
              <a:rPr lang="en-GB" smtClean="0"/>
              <a:t>11</a:t>
            </a:fld>
            <a:endParaRPr lang="en-GB"/>
          </a:p>
        </p:txBody>
      </p:sp>
      <p:pic>
        <p:nvPicPr>
          <p:cNvPr id="7" name="Picture 6"/>
          <p:cNvPicPr>
            <a:picLocks noChangeAspect="1"/>
          </p:cNvPicPr>
          <p:nvPr/>
        </p:nvPicPr>
        <p:blipFill rotWithShape="1">
          <a:blip r:embed="rId3"/>
          <a:srcRect l="6784" t="2395" r="1751"/>
          <a:stretch/>
        </p:blipFill>
        <p:spPr>
          <a:xfrm>
            <a:off x="2669448" y="1369460"/>
            <a:ext cx="6853105" cy="4992813"/>
          </a:xfrm>
          <a:prstGeom prst="rect">
            <a:avLst/>
          </a:prstGeom>
        </p:spPr>
      </p:pic>
      <p:sp>
        <p:nvSpPr>
          <p:cNvPr id="8" name="TextBox 7"/>
          <p:cNvSpPr txBox="1"/>
          <p:nvPr/>
        </p:nvSpPr>
        <p:spPr>
          <a:xfrm>
            <a:off x="335360" y="6471734"/>
            <a:ext cx="8280587" cy="230832"/>
          </a:xfrm>
          <a:prstGeom prst="rect">
            <a:avLst/>
          </a:prstGeom>
          <a:noFill/>
        </p:spPr>
        <p:txBody>
          <a:bodyPr wrap="square" rtlCol="0">
            <a:spAutoFit/>
          </a:bodyPr>
          <a:lstStyle/>
          <a:p>
            <a:pPr algn="just">
              <a:defRPr/>
            </a:pPr>
            <a:r>
              <a:rPr lang="en-US" sz="900" i="1" dirty="0">
                <a:solidFill>
                  <a:srgbClr val="E6E6E6">
                    <a:lumMod val="10000"/>
                  </a:srgbClr>
                </a:solidFill>
              </a:rPr>
              <a:t>Source</a:t>
            </a:r>
            <a:r>
              <a:rPr lang="en-US" sz="900" dirty="0">
                <a:solidFill>
                  <a:srgbClr val="E6E6E6">
                    <a:lumMod val="10000"/>
                  </a:srgbClr>
                </a:solidFill>
              </a:rPr>
              <a:t>: </a:t>
            </a:r>
            <a:r>
              <a:rPr lang="fr-FR" sz="900" dirty="0">
                <a:solidFill>
                  <a:srgbClr val="E6E6E6">
                    <a:lumMod val="10000"/>
                  </a:srgbClr>
                </a:solidFill>
              </a:rPr>
              <a:t>OECD/ECLAC/CAF Perspectives économiques de l'Amérique latine 2019:Développement en Transition</a:t>
            </a:r>
            <a:r>
              <a:rPr lang="fr-FR" sz="900" dirty="0" smtClean="0">
                <a:solidFill>
                  <a:srgbClr val="E6E6E6">
                    <a:lumMod val="10000"/>
                  </a:srgbClr>
                </a:solidFill>
              </a:rPr>
              <a:t>.</a:t>
            </a:r>
            <a:endParaRPr lang="en-US" sz="900" dirty="0">
              <a:solidFill>
                <a:srgbClr val="E6E6E6">
                  <a:lumMod val="10000"/>
                </a:srgbClr>
              </a:solidFill>
            </a:endParaRPr>
          </a:p>
        </p:txBody>
      </p:sp>
    </p:spTree>
    <p:extLst>
      <p:ext uri="{BB962C8B-B14F-4D97-AF65-F5344CB8AC3E}">
        <p14:creationId xmlns:p14="http://schemas.microsoft.com/office/powerpoint/2010/main" val="2333559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0000" y="237600"/>
            <a:ext cx="10752000" cy="1022400"/>
          </a:xfrm>
        </p:spPr>
        <p:txBody>
          <a:bodyPr/>
          <a:lstStyle/>
          <a:p>
            <a:r>
              <a:rPr lang="fr-FR" sz="2900" dirty="0" smtClean="0"/>
              <a:t>Le piège de la vulnérabilité sociale: la classe moyenne vulnérable, le plus grand groupe socio-économique de la région</a:t>
            </a:r>
            <a:endParaRPr lang="fr-FR" sz="2900" noProof="0" dirty="0"/>
          </a:p>
        </p:txBody>
      </p:sp>
      <p:sp>
        <p:nvSpPr>
          <p:cNvPr id="4" name="Content Placeholder 5"/>
          <p:cNvSpPr txBox="1">
            <a:spLocks noGrp="1"/>
          </p:cNvSpPr>
          <p:nvPr>
            <p:ph idx="1"/>
          </p:nvPr>
        </p:nvSpPr>
        <p:spPr>
          <a:xfrm>
            <a:off x="551384" y="1489599"/>
            <a:ext cx="11233248" cy="659155"/>
          </a:xfrm>
          <a:prstGeom prst="rect">
            <a:avLst/>
          </a:prstGeom>
        </p:spPr>
        <p:txBody>
          <a:bodyPr vert="horz" wrap="square" lIns="91440" tIns="45720" rIns="91440" bIns="45720" rtlCol="0">
            <a:spAutoFit/>
          </a:bodyPr>
          <a:lstStyle/>
          <a:p>
            <a:pPr marL="0" indent="0" algn="ctr">
              <a:spcBef>
                <a:spcPts val="100"/>
              </a:spcBef>
              <a:buNone/>
            </a:pPr>
            <a:r>
              <a:rPr lang="fr-FR" sz="1800" b="1" dirty="0" smtClean="0">
                <a:solidFill>
                  <a:srgbClr val="000104"/>
                </a:solidFill>
              </a:rPr>
              <a:t>Population latino-américaine par groupes socio-économiques</a:t>
            </a:r>
          </a:p>
          <a:p>
            <a:pPr marL="0" indent="0" algn="ctr">
              <a:spcBef>
                <a:spcPts val="100"/>
              </a:spcBef>
              <a:buNone/>
            </a:pPr>
            <a:r>
              <a:rPr lang="fr-FR" sz="1800" i="1" dirty="0" smtClean="0">
                <a:solidFill>
                  <a:srgbClr val="000104"/>
                </a:solidFill>
              </a:rPr>
              <a:t>(Pourcentage de la population totale)</a:t>
            </a:r>
            <a:endParaRPr lang="fr-FR" sz="1800" i="1" noProof="0" dirty="0">
              <a:solidFill>
                <a:srgbClr val="000104"/>
              </a:solidFill>
            </a:endParaRPr>
          </a:p>
        </p:txBody>
      </p:sp>
      <p:sp>
        <p:nvSpPr>
          <p:cNvPr id="5" name="TextBox 4"/>
          <p:cNvSpPr txBox="1"/>
          <p:nvPr/>
        </p:nvSpPr>
        <p:spPr>
          <a:xfrm>
            <a:off x="319318" y="6071222"/>
            <a:ext cx="10316598" cy="923330"/>
          </a:xfrm>
          <a:prstGeom prst="rect">
            <a:avLst/>
          </a:prstGeom>
          <a:noFill/>
        </p:spPr>
        <p:txBody>
          <a:bodyPr wrap="square" rtlCol="0">
            <a:spAutoFit/>
          </a:bodyPr>
          <a:lstStyle/>
          <a:p>
            <a:pPr algn="just">
              <a:defRPr/>
            </a:pPr>
            <a:r>
              <a:rPr lang="en-US" sz="900" i="1" dirty="0">
                <a:solidFill>
                  <a:srgbClr val="E6E6E6">
                    <a:lumMod val="10000"/>
                  </a:srgbClr>
                </a:solidFill>
              </a:rPr>
              <a:t>Note: </a:t>
            </a:r>
            <a:r>
              <a:rPr lang="fr-FR" sz="900" dirty="0">
                <a:solidFill>
                  <a:srgbClr val="E6E6E6">
                    <a:lumMod val="10000"/>
                  </a:srgbClr>
                </a:solidFill>
              </a:rPr>
              <a:t>Les classes socio-économiques sont définies à l'aide de la classification mondiale: «Pauvres» = personnes ayant un revenu quotidien par habitant inférieur ou égal à 5,5 USD. «Vulnérable» = individus dont le revenu quotidien par habitant est de 5,5 à 13 USD. «Classe moyenne» = personnes ayant un revenu quotidien par habitant de 13 à 70 USD. Les seuils de pauvreté et les revenus sont exprimés en PPA 2011 par jour en USD (PPA = parité de pouvoir d'achat). L'agrégat LAC est basé sur 17 pays de la région pour lesquels des </a:t>
            </a:r>
            <a:r>
              <a:rPr lang="fr-FR" sz="900" dirty="0" err="1">
                <a:solidFill>
                  <a:srgbClr val="E6E6E6">
                    <a:lumMod val="10000"/>
                  </a:srgbClr>
                </a:solidFill>
              </a:rPr>
              <a:t>microdonnées</a:t>
            </a:r>
            <a:r>
              <a:rPr lang="fr-FR" sz="900" dirty="0">
                <a:solidFill>
                  <a:srgbClr val="E6E6E6">
                    <a:lumMod val="10000"/>
                  </a:srgbClr>
                </a:solidFill>
              </a:rPr>
              <a:t> sont disponibles: Argentine (urbain), État plurinational de Bolivie, Brésil, Chili, Colombie, Costa Rica, République dominicaine, Équateur, El Salvador, Guatemala, Honduras, Mexique. , Nicaragua, Panama, Paraguay, Pérou et Uruguay (urbain</a:t>
            </a:r>
            <a:r>
              <a:rPr lang="fr-FR" sz="900" dirty="0" smtClean="0">
                <a:solidFill>
                  <a:srgbClr val="E6E6E6">
                    <a:lumMod val="10000"/>
                  </a:srgbClr>
                </a:solidFill>
              </a:rPr>
              <a:t>).</a:t>
            </a:r>
          </a:p>
          <a:p>
            <a:pPr algn="just">
              <a:defRPr/>
            </a:pPr>
            <a:r>
              <a:rPr lang="en-US" sz="900" i="1" dirty="0" smtClean="0">
                <a:solidFill>
                  <a:srgbClr val="E6E6E6">
                    <a:lumMod val="10000"/>
                  </a:srgbClr>
                </a:solidFill>
              </a:rPr>
              <a:t>Source: </a:t>
            </a:r>
            <a:r>
              <a:rPr lang="en-US" sz="900" dirty="0" smtClean="0">
                <a:solidFill>
                  <a:srgbClr val="E6E6E6">
                    <a:lumMod val="10000"/>
                  </a:srgbClr>
                </a:solidFill>
              </a:rPr>
              <a:t>OECD/ECLAC/CAF </a:t>
            </a:r>
            <a:r>
              <a:rPr lang="fr-FR" sz="900" dirty="0">
                <a:solidFill>
                  <a:srgbClr val="E6E6E6">
                    <a:lumMod val="10000"/>
                  </a:srgbClr>
                </a:solidFill>
              </a:rPr>
              <a:t>OECD/ECLAC/CAF Perspectives économiques de l'Amérique latine 2019:Développement en </a:t>
            </a:r>
            <a:r>
              <a:rPr lang="fr-FR" sz="900" dirty="0" smtClean="0">
                <a:solidFill>
                  <a:srgbClr val="E6E6E6">
                    <a:lumMod val="10000"/>
                  </a:srgbClr>
                </a:solidFill>
              </a:rPr>
              <a:t>Transition, </a:t>
            </a:r>
            <a:r>
              <a:rPr lang="en-US" sz="900" dirty="0" smtClean="0">
                <a:solidFill>
                  <a:srgbClr val="E6E6E6">
                    <a:lumMod val="10000"/>
                  </a:srgbClr>
                </a:solidFill>
              </a:rPr>
              <a:t> </a:t>
            </a:r>
            <a:r>
              <a:rPr lang="en-US" sz="900" dirty="0" err="1" smtClean="0">
                <a:solidFill>
                  <a:srgbClr val="E6E6E6">
                    <a:lumMod val="10000"/>
                  </a:srgbClr>
                </a:solidFill>
              </a:rPr>
              <a:t>basé</a:t>
            </a:r>
            <a:r>
              <a:rPr lang="en-US" sz="900" dirty="0" smtClean="0">
                <a:solidFill>
                  <a:srgbClr val="E6E6E6">
                    <a:lumMod val="10000"/>
                  </a:srgbClr>
                </a:solidFill>
              </a:rPr>
              <a:t> sur LAC Equity Lab tabulations of SEDLAC (CEDLAS and the World Bank, 2016).</a:t>
            </a:r>
            <a:endParaRPr kumimoji="0" lang="en-US" sz="900" b="0" u="none" strike="noStrike" kern="1200" cap="none" spc="0" normalizeH="0" baseline="0" noProof="0" dirty="0">
              <a:ln>
                <a:noFill/>
              </a:ln>
              <a:solidFill>
                <a:srgbClr val="E6E6E6">
                  <a:lumMod val="10000"/>
                </a:srgbClr>
              </a:solidFill>
              <a:effectLst/>
              <a:uLnTx/>
              <a:uFillTx/>
              <a:latin typeface="Georgia"/>
            </a:endParaRPr>
          </a:p>
        </p:txBody>
      </p:sp>
      <p:sp>
        <p:nvSpPr>
          <p:cNvPr id="2" name="Slide Number Placeholder 1"/>
          <p:cNvSpPr>
            <a:spLocks noGrp="1"/>
          </p:cNvSpPr>
          <p:nvPr>
            <p:ph type="sldNum" sz="quarter" idx="4"/>
          </p:nvPr>
        </p:nvSpPr>
        <p:spPr/>
        <p:txBody>
          <a:bodyPr/>
          <a:lstStyle/>
          <a:p>
            <a:fld id="{0BAA0473-F754-4D0F-9C58-E13F8B10D593}" type="slidenum">
              <a:rPr lang="en-GB" smtClean="0"/>
              <a:t>12</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933961175"/>
              </p:ext>
            </p:extLst>
          </p:nvPr>
        </p:nvGraphicFramePr>
        <p:xfrm>
          <a:off x="319318" y="2153951"/>
          <a:ext cx="11200682" cy="37174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889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Le piège de la vulnérabilité sociale</a:t>
            </a:r>
            <a:endParaRPr lang="fr-FR" noProof="0" dirty="0"/>
          </a:p>
        </p:txBody>
      </p:sp>
      <p:sp>
        <p:nvSpPr>
          <p:cNvPr id="2" name="Slide Number Placeholder 1"/>
          <p:cNvSpPr>
            <a:spLocks noGrp="1"/>
          </p:cNvSpPr>
          <p:nvPr>
            <p:ph type="sldNum" sz="quarter" idx="4"/>
          </p:nvPr>
        </p:nvSpPr>
        <p:spPr/>
        <p:txBody>
          <a:bodyPr/>
          <a:lstStyle/>
          <a:p>
            <a:fld id="{0BAA0473-F754-4D0F-9C58-E13F8B10D593}" type="slidenum">
              <a:rPr lang="en-GB" smtClean="0"/>
              <a:t>13</a:t>
            </a:fld>
            <a:endParaRPr lang="en-GB"/>
          </a:p>
        </p:txBody>
      </p:sp>
      <p:pic>
        <p:nvPicPr>
          <p:cNvPr id="7" name="Picture 6"/>
          <p:cNvPicPr>
            <a:picLocks noChangeAspect="1"/>
          </p:cNvPicPr>
          <p:nvPr/>
        </p:nvPicPr>
        <p:blipFill rotWithShape="1">
          <a:blip r:embed="rId3"/>
          <a:srcRect l="2369"/>
          <a:stretch/>
        </p:blipFill>
        <p:spPr>
          <a:xfrm>
            <a:off x="814812" y="1379327"/>
            <a:ext cx="9984861" cy="5032273"/>
          </a:xfrm>
          <a:prstGeom prst="roundRect">
            <a:avLst/>
          </a:prstGeom>
        </p:spPr>
      </p:pic>
      <p:sp>
        <p:nvSpPr>
          <p:cNvPr id="8" name="TextBox 7"/>
          <p:cNvSpPr txBox="1"/>
          <p:nvPr/>
        </p:nvSpPr>
        <p:spPr>
          <a:xfrm>
            <a:off x="335360" y="6471734"/>
            <a:ext cx="8280587" cy="230832"/>
          </a:xfrm>
          <a:prstGeom prst="rect">
            <a:avLst/>
          </a:prstGeom>
          <a:noFill/>
        </p:spPr>
        <p:txBody>
          <a:bodyPr wrap="square" rtlCol="0">
            <a:spAutoFit/>
          </a:bodyPr>
          <a:lstStyle/>
          <a:p>
            <a:pPr algn="just">
              <a:defRPr/>
            </a:pPr>
            <a:r>
              <a:rPr lang="en-US" sz="900" i="1" dirty="0">
                <a:solidFill>
                  <a:srgbClr val="E6E6E6">
                    <a:lumMod val="10000"/>
                  </a:srgbClr>
                </a:solidFill>
              </a:rPr>
              <a:t>Source</a:t>
            </a:r>
            <a:r>
              <a:rPr lang="en-US" sz="900" dirty="0">
                <a:solidFill>
                  <a:srgbClr val="E6E6E6">
                    <a:lumMod val="10000"/>
                  </a:srgbClr>
                </a:solidFill>
              </a:rPr>
              <a:t>: </a:t>
            </a:r>
            <a:r>
              <a:rPr lang="fr-FR" sz="900" dirty="0">
                <a:solidFill>
                  <a:srgbClr val="E6E6E6">
                    <a:lumMod val="10000"/>
                  </a:srgbClr>
                </a:solidFill>
              </a:rPr>
              <a:t>OECD/ECLAC/CAF Perspectives économiques de l'Amérique latine 2019:Développement en Transition.</a:t>
            </a:r>
            <a:r>
              <a:rPr lang="en-US" sz="900" dirty="0">
                <a:solidFill>
                  <a:srgbClr val="E6E6E6">
                    <a:lumMod val="10000"/>
                  </a:srgbClr>
                </a:solidFill>
              </a:rPr>
              <a:t>.</a:t>
            </a:r>
          </a:p>
        </p:txBody>
      </p:sp>
    </p:spTree>
    <p:extLst>
      <p:ext uri="{BB962C8B-B14F-4D97-AF65-F5344CB8AC3E}">
        <p14:creationId xmlns:p14="http://schemas.microsoft.com/office/powerpoint/2010/main" val="34448540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Le piège institutionnel: la morale fiscale s'est détériorée</a:t>
            </a:r>
            <a:endParaRPr lang="fr-FR" noProof="0" dirty="0"/>
          </a:p>
        </p:txBody>
      </p:sp>
      <p:sp>
        <p:nvSpPr>
          <p:cNvPr id="4" name="Content Placeholder 5"/>
          <p:cNvSpPr txBox="1">
            <a:spLocks noGrp="1"/>
          </p:cNvSpPr>
          <p:nvPr>
            <p:ph idx="1"/>
          </p:nvPr>
        </p:nvSpPr>
        <p:spPr>
          <a:xfrm>
            <a:off x="551384" y="1489599"/>
            <a:ext cx="11233248" cy="659155"/>
          </a:xfrm>
          <a:prstGeom prst="rect">
            <a:avLst/>
          </a:prstGeom>
        </p:spPr>
        <p:txBody>
          <a:bodyPr vert="horz" wrap="square" lIns="91440" tIns="45720" rIns="91440" bIns="45720" rtlCol="0">
            <a:spAutoFit/>
          </a:bodyPr>
          <a:lstStyle/>
          <a:p>
            <a:pPr marL="0" indent="0" algn="ctr">
              <a:spcBef>
                <a:spcPts val="100"/>
              </a:spcBef>
              <a:buNone/>
            </a:pPr>
            <a:r>
              <a:rPr lang="fr-FR" sz="1800" b="1" noProof="0" dirty="0" smtClean="0">
                <a:solidFill>
                  <a:srgbClr val="000104"/>
                </a:solidFill>
              </a:rPr>
              <a:t>Morale fiscal en Amérique latine</a:t>
            </a:r>
          </a:p>
          <a:p>
            <a:pPr marL="0" indent="0" algn="ctr">
              <a:spcBef>
                <a:spcPts val="100"/>
              </a:spcBef>
              <a:buNone/>
            </a:pPr>
            <a:r>
              <a:rPr lang="fr-FR" sz="1800" dirty="0" smtClean="0">
                <a:solidFill>
                  <a:srgbClr val="000104"/>
                </a:solidFill>
              </a:rPr>
              <a:t>Les Latino-Américains trouvent-ils légitime de ne pas payer d’impôts?</a:t>
            </a:r>
            <a:endParaRPr lang="fr-FR" sz="1800" noProof="0" dirty="0">
              <a:solidFill>
                <a:srgbClr val="000104"/>
              </a:solidFill>
            </a:endParaRPr>
          </a:p>
        </p:txBody>
      </p:sp>
      <p:sp>
        <p:nvSpPr>
          <p:cNvPr id="9" name="TextBox 8"/>
          <p:cNvSpPr txBox="1"/>
          <p:nvPr/>
        </p:nvSpPr>
        <p:spPr>
          <a:xfrm>
            <a:off x="335360" y="6073170"/>
            <a:ext cx="10493061" cy="784830"/>
          </a:xfrm>
          <a:prstGeom prst="rect">
            <a:avLst/>
          </a:prstGeom>
          <a:noFill/>
        </p:spPr>
        <p:txBody>
          <a:bodyPr wrap="square" rtlCol="0">
            <a:spAutoFit/>
          </a:bodyPr>
          <a:lstStyle/>
          <a:p>
            <a:pPr algn="just">
              <a:defRPr/>
            </a:pPr>
            <a:r>
              <a:rPr lang="en-US" sz="900" i="1" dirty="0">
                <a:solidFill>
                  <a:srgbClr val="E6E6E6">
                    <a:lumMod val="10000"/>
                  </a:srgbClr>
                </a:solidFill>
              </a:rPr>
              <a:t>Notes: </a:t>
            </a:r>
            <a:r>
              <a:rPr lang="fr-FR" sz="900" dirty="0">
                <a:solidFill>
                  <a:srgbClr val="E6E6E6">
                    <a:lumMod val="10000"/>
                  </a:srgbClr>
                </a:solidFill>
              </a:rPr>
              <a:t>Moyenne non pondérée pour l'Argentine, la Bolivie, le Brésil, le Chili, la Colombie, le Costa Rica, la République dominicaine, l'Équateur, le Salvador, le Guatemala, le Honduras, le Mexique, le Nicaragua, le Panama, le Paraguay, le Pérou, l'Uruguay et le Venezuela. La question spécifique est: «Indiquez-moi, pour chacune des affirmations suivantes, si vous pensez qu'il peut toujours être justifié de tricher sur les impôts, ne jamais être justifié ou </a:t>
            </a:r>
            <a:r>
              <a:rPr lang="fr-FR" sz="900" dirty="0" smtClean="0">
                <a:solidFill>
                  <a:srgbClr val="E6E6E6">
                    <a:lumMod val="10000"/>
                  </a:srgbClr>
                </a:solidFill>
              </a:rPr>
              <a:t>entre </a:t>
            </a:r>
            <a:r>
              <a:rPr lang="fr-FR" sz="900" dirty="0">
                <a:solidFill>
                  <a:srgbClr val="E6E6E6">
                    <a:lumMod val="10000"/>
                  </a:srgbClr>
                </a:solidFill>
              </a:rPr>
              <a:t>les deux». Pour des raisons pratiques, nous classons ceux-ci comme «jamais justifiables» à la proportion de répondants ayant répondu à 10 (la note la plus haute); «Légèrement justifiable» est la fraction de répondants ayant répondu entre 9 et 6; et «justifiable» est la fraction de réponses entre 1 (le minimum possible) et 5</a:t>
            </a:r>
            <a:r>
              <a:rPr lang="fr-FR" sz="900" dirty="0" smtClean="0">
                <a:solidFill>
                  <a:srgbClr val="E6E6E6">
                    <a:lumMod val="10000"/>
                  </a:srgbClr>
                </a:solidFill>
              </a:rPr>
              <a:t>.</a:t>
            </a:r>
          </a:p>
          <a:p>
            <a:pPr algn="just">
              <a:defRPr/>
            </a:pPr>
            <a:r>
              <a:rPr lang="en-US" sz="900" i="1" dirty="0" smtClean="0">
                <a:solidFill>
                  <a:srgbClr val="E6E6E6">
                    <a:lumMod val="10000"/>
                  </a:srgbClr>
                </a:solidFill>
              </a:rPr>
              <a:t>Source</a:t>
            </a:r>
            <a:r>
              <a:rPr lang="en-US" sz="900" i="1" dirty="0">
                <a:solidFill>
                  <a:srgbClr val="E6E6E6">
                    <a:lumMod val="10000"/>
                  </a:srgbClr>
                </a:solidFill>
              </a:rPr>
              <a:t>: </a:t>
            </a:r>
            <a:r>
              <a:rPr lang="fr-FR" sz="900" dirty="0">
                <a:solidFill>
                  <a:srgbClr val="E6E6E6">
                    <a:lumMod val="10000"/>
                  </a:srgbClr>
                </a:solidFill>
              </a:rPr>
              <a:t>OECD/ECLAC/CAF Perspectives économiques de l'Amérique latine 2019:Développement en </a:t>
            </a:r>
            <a:r>
              <a:rPr lang="fr-FR" sz="900" dirty="0" smtClean="0">
                <a:solidFill>
                  <a:srgbClr val="E6E6E6">
                    <a:lumMod val="10000"/>
                  </a:srgbClr>
                </a:solidFill>
              </a:rPr>
              <a:t>Transition, </a:t>
            </a:r>
            <a:r>
              <a:rPr lang="en-US" sz="900" dirty="0" smtClean="0">
                <a:solidFill>
                  <a:srgbClr val="E6E6E6">
                    <a:lumMod val="10000"/>
                  </a:srgbClr>
                </a:solidFill>
              </a:rPr>
              <a:t> elaboration </a:t>
            </a:r>
            <a:r>
              <a:rPr lang="en-US" sz="900" dirty="0" err="1" smtClean="0">
                <a:solidFill>
                  <a:srgbClr val="E6E6E6">
                    <a:lumMod val="10000"/>
                  </a:srgbClr>
                </a:solidFill>
              </a:rPr>
              <a:t>propre</a:t>
            </a:r>
            <a:r>
              <a:rPr lang="en-US" sz="900" dirty="0" smtClean="0">
                <a:solidFill>
                  <a:srgbClr val="E6E6E6">
                    <a:lumMod val="10000"/>
                  </a:srgbClr>
                </a:solidFill>
              </a:rPr>
              <a:t> </a:t>
            </a:r>
            <a:r>
              <a:rPr lang="en-US" sz="900" dirty="0" err="1" smtClean="0">
                <a:solidFill>
                  <a:srgbClr val="E6E6E6">
                    <a:lumMod val="10000"/>
                  </a:srgbClr>
                </a:solidFill>
              </a:rPr>
              <a:t>basée</a:t>
            </a:r>
            <a:r>
              <a:rPr lang="en-US" sz="900" dirty="0" smtClean="0">
                <a:solidFill>
                  <a:srgbClr val="E6E6E6">
                    <a:lumMod val="10000"/>
                  </a:srgbClr>
                </a:solidFill>
              </a:rPr>
              <a:t> sur </a:t>
            </a:r>
            <a:r>
              <a:rPr lang="en-US" sz="900" dirty="0" err="1">
                <a:solidFill>
                  <a:srgbClr val="E6E6E6">
                    <a:lumMod val="10000"/>
                  </a:srgbClr>
                </a:solidFill>
              </a:rPr>
              <a:t>Latinobarometro</a:t>
            </a:r>
            <a:r>
              <a:rPr lang="en-US" sz="900" dirty="0">
                <a:solidFill>
                  <a:srgbClr val="E6E6E6">
                    <a:lumMod val="10000"/>
                  </a:srgbClr>
                </a:solidFill>
              </a:rPr>
              <a:t> 2015.</a:t>
            </a:r>
            <a:endParaRPr kumimoji="0" lang="en-US" sz="900" b="0" u="none" strike="noStrike" kern="1200" cap="none" spc="0" normalizeH="0" baseline="0" noProof="0" dirty="0">
              <a:ln>
                <a:noFill/>
              </a:ln>
              <a:solidFill>
                <a:srgbClr val="E6E6E6">
                  <a:lumMod val="10000"/>
                </a:srgbClr>
              </a:solidFill>
              <a:effectLst/>
              <a:uLnTx/>
              <a:uFillTx/>
              <a:latin typeface="Georgia"/>
            </a:endParaRPr>
          </a:p>
        </p:txBody>
      </p:sp>
      <p:sp>
        <p:nvSpPr>
          <p:cNvPr id="2" name="Slide Number Placeholder 1"/>
          <p:cNvSpPr>
            <a:spLocks noGrp="1"/>
          </p:cNvSpPr>
          <p:nvPr>
            <p:ph type="sldNum" sz="quarter" idx="4"/>
          </p:nvPr>
        </p:nvSpPr>
        <p:spPr/>
        <p:txBody>
          <a:bodyPr/>
          <a:lstStyle/>
          <a:p>
            <a:fld id="{0BAA0473-F754-4D0F-9C58-E13F8B10D593}" type="slidenum">
              <a:rPr lang="en-GB" smtClean="0"/>
              <a:t>14</a:t>
            </a:fld>
            <a:endParaRPr lang="en-GB"/>
          </a:p>
        </p:txBody>
      </p:sp>
      <p:sp>
        <p:nvSpPr>
          <p:cNvPr id="8" name="TextBox 1"/>
          <p:cNvSpPr txBox="1"/>
          <p:nvPr/>
        </p:nvSpPr>
        <p:spPr>
          <a:xfrm>
            <a:off x="696864" y="2498984"/>
            <a:ext cx="2616798" cy="28790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600" b="0" i="0" dirty="0">
                <a:solidFill>
                  <a:srgbClr val="000000"/>
                </a:solidFill>
                <a:latin typeface="Arial Narrow" panose="020B0606020202030204" pitchFamily="34" charset="0"/>
              </a:rPr>
              <a:t>% </a:t>
            </a:r>
            <a:r>
              <a:rPr lang="en-GB" sz="1600" b="0" i="0" dirty="0" smtClean="0">
                <a:solidFill>
                  <a:srgbClr val="000000"/>
                </a:solidFill>
                <a:latin typeface="Arial Narrow" panose="020B0606020202030204" pitchFamily="34" charset="0"/>
              </a:rPr>
              <a:t>population</a:t>
            </a:r>
            <a:endParaRPr lang="en-GB" sz="1600" b="0" i="0" dirty="0">
              <a:solidFill>
                <a:srgbClr val="000000"/>
              </a:solidFill>
              <a:latin typeface="Arial Narrow" panose="020B0606020202030204"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3509637287"/>
              </p:ext>
            </p:extLst>
          </p:nvPr>
        </p:nvGraphicFramePr>
        <p:xfrm>
          <a:off x="335360" y="2153950"/>
          <a:ext cx="11184640" cy="37014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4064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Le piège institutionnel</a:t>
            </a:r>
            <a:endParaRPr lang="fr-FR" noProof="0" dirty="0"/>
          </a:p>
        </p:txBody>
      </p:sp>
      <p:sp>
        <p:nvSpPr>
          <p:cNvPr id="2" name="Slide Number Placeholder 1"/>
          <p:cNvSpPr>
            <a:spLocks noGrp="1"/>
          </p:cNvSpPr>
          <p:nvPr>
            <p:ph type="sldNum" sz="quarter" idx="4"/>
          </p:nvPr>
        </p:nvSpPr>
        <p:spPr/>
        <p:txBody>
          <a:bodyPr/>
          <a:lstStyle/>
          <a:p>
            <a:fld id="{0BAA0473-F754-4D0F-9C58-E13F8B10D593}" type="slidenum">
              <a:rPr lang="en-GB" smtClean="0"/>
              <a:t>15</a:t>
            </a:fld>
            <a:endParaRPr lang="en-GB"/>
          </a:p>
        </p:txBody>
      </p:sp>
      <p:pic>
        <p:nvPicPr>
          <p:cNvPr id="7" name="Picture 6"/>
          <p:cNvPicPr>
            <a:picLocks noChangeAspect="1"/>
          </p:cNvPicPr>
          <p:nvPr/>
        </p:nvPicPr>
        <p:blipFill rotWithShape="1">
          <a:blip r:embed="rId3"/>
          <a:srcRect l="1860" r="1501" b="2587"/>
          <a:stretch/>
        </p:blipFill>
        <p:spPr>
          <a:xfrm>
            <a:off x="1661539" y="1447507"/>
            <a:ext cx="8836838" cy="4836720"/>
          </a:xfrm>
          <a:prstGeom prst="rect">
            <a:avLst/>
          </a:prstGeom>
        </p:spPr>
      </p:pic>
      <p:sp>
        <p:nvSpPr>
          <p:cNvPr id="8" name="TextBox 7"/>
          <p:cNvSpPr txBox="1"/>
          <p:nvPr/>
        </p:nvSpPr>
        <p:spPr>
          <a:xfrm>
            <a:off x="335360" y="6471734"/>
            <a:ext cx="8280587" cy="230832"/>
          </a:xfrm>
          <a:prstGeom prst="rect">
            <a:avLst/>
          </a:prstGeom>
          <a:noFill/>
        </p:spPr>
        <p:txBody>
          <a:bodyPr wrap="square" rtlCol="0">
            <a:spAutoFit/>
          </a:bodyPr>
          <a:lstStyle/>
          <a:p>
            <a:pPr lvl="0" algn="just">
              <a:defRPr/>
            </a:pPr>
            <a:r>
              <a:rPr lang="en-US" sz="900" i="1" dirty="0">
                <a:solidFill>
                  <a:srgbClr val="E6E6E6">
                    <a:lumMod val="10000"/>
                  </a:srgbClr>
                </a:solidFill>
              </a:rPr>
              <a:t>Source</a:t>
            </a:r>
            <a:r>
              <a:rPr lang="en-US" sz="900" dirty="0">
                <a:solidFill>
                  <a:srgbClr val="E6E6E6">
                    <a:lumMod val="10000"/>
                  </a:srgbClr>
                </a:solidFill>
              </a:rPr>
              <a:t>: </a:t>
            </a:r>
            <a:r>
              <a:rPr lang="fr-FR" sz="900" dirty="0">
                <a:solidFill>
                  <a:srgbClr val="E6E6E6">
                    <a:lumMod val="10000"/>
                  </a:srgbClr>
                </a:solidFill>
              </a:rPr>
              <a:t>OECD/ECLAC/CAF Perspectives économiques de l'Amérique latine 2019:Développement en Transition</a:t>
            </a:r>
            <a:r>
              <a:rPr lang="fr-FR" sz="900" dirty="0" smtClean="0">
                <a:solidFill>
                  <a:srgbClr val="E6E6E6">
                    <a:lumMod val="10000"/>
                  </a:srgbClr>
                </a:solidFill>
              </a:rPr>
              <a:t>.</a:t>
            </a:r>
            <a:endParaRPr lang="fr-FR" sz="900" dirty="0">
              <a:solidFill>
                <a:srgbClr val="E6E6E6">
                  <a:lumMod val="10000"/>
                </a:srgbClr>
              </a:solidFill>
            </a:endParaRPr>
          </a:p>
        </p:txBody>
      </p:sp>
    </p:spTree>
    <p:extLst>
      <p:ext uri="{BB962C8B-B14F-4D97-AF65-F5344CB8AC3E}">
        <p14:creationId xmlns:p14="http://schemas.microsoft.com/office/powerpoint/2010/main" val="23205327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704850" y="1695450"/>
            <a:ext cx="10815150" cy="4683242"/>
            <a:chOff x="0" y="0"/>
            <a:chExt cx="5435894" cy="2602971"/>
          </a:xfrm>
        </p:grpSpPr>
        <p:graphicFrame>
          <p:nvGraphicFramePr>
            <p:cNvPr id="15" name="Chart 14"/>
            <p:cNvGraphicFramePr/>
            <p:nvPr>
              <p:extLst>
                <p:ext uri="{D42A27DB-BD31-4B8C-83A1-F6EECF244321}">
                  <p14:modId xmlns:p14="http://schemas.microsoft.com/office/powerpoint/2010/main" val="2527325084"/>
                </p:ext>
              </p:extLst>
            </p:nvPr>
          </p:nvGraphicFramePr>
          <p:xfrm>
            <a:off x="0" y="0"/>
            <a:ext cx="5435894" cy="2602971"/>
          </p:xfrm>
          <a:graphic>
            <a:graphicData uri="http://schemas.openxmlformats.org/drawingml/2006/chart">
              <c:chart xmlns:c="http://schemas.openxmlformats.org/drawingml/2006/chart" xmlns:r="http://schemas.openxmlformats.org/officeDocument/2006/relationships" r:id="rId3"/>
            </a:graphicData>
          </a:graphic>
        </p:graphicFrame>
        <p:cxnSp>
          <p:nvCxnSpPr>
            <p:cNvPr id="16" name="Straight Connector 15"/>
            <p:cNvCxnSpPr/>
            <p:nvPr/>
          </p:nvCxnSpPr>
          <p:spPr>
            <a:xfrm flipV="1">
              <a:off x="346881" y="1362643"/>
              <a:ext cx="4949118" cy="658311"/>
            </a:xfrm>
            <a:prstGeom prst="line">
              <a:avLst/>
            </a:prstGeom>
          </p:spPr>
          <p:style>
            <a:lnRef idx="1">
              <a:schemeClr val="accent1"/>
            </a:lnRef>
            <a:fillRef idx="0">
              <a:schemeClr val="accent1"/>
            </a:fillRef>
            <a:effectRef idx="0">
              <a:schemeClr val="accent1"/>
            </a:effectRef>
            <a:fontRef idx="minor">
              <a:schemeClr val="tx1"/>
            </a:fontRef>
          </p:style>
        </p:cxnSp>
      </p:grpSp>
      <p:sp>
        <p:nvSpPr>
          <p:cNvPr id="4" name="Content Placeholder 5"/>
          <p:cNvSpPr txBox="1">
            <a:spLocks noGrp="1"/>
          </p:cNvSpPr>
          <p:nvPr>
            <p:ph idx="1"/>
          </p:nvPr>
        </p:nvSpPr>
        <p:spPr>
          <a:xfrm>
            <a:off x="551384" y="1441473"/>
            <a:ext cx="11233248" cy="646331"/>
          </a:xfrm>
          <a:prstGeom prst="rect">
            <a:avLst/>
          </a:prstGeom>
        </p:spPr>
        <p:txBody>
          <a:bodyPr vert="horz" wrap="square" lIns="91440" tIns="45720" rIns="91440" bIns="45720" rtlCol="0">
            <a:spAutoFit/>
          </a:bodyPr>
          <a:lstStyle/>
          <a:p>
            <a:pPr marL="0" indent="0" algn="ctr">
              <a:buNone/>
            </a:pPr>
            <a:r>
              <a:rPr lang="fr-FR" sz="1800" b="1" dirty="0" smtClean="0">
                <a:solidFill>
                  <a:srgbClr val="000104"/>
                </a:solidFill>
              </a:rPr>
              <a:t>Croissance du PIB par rapport à la croissance des émissions de GES en Amérique latine et dans les Caraïbes (1990-2015)</a:t>
            </a:r>
            <a:endParaRPr lang="fr-FR" sz="1800" i="1" noProof="0" dirty="0" smtClean="0">
              <a:solidFill>
                <a:srgbClr val="000104"/>
              </a:solidFill>
            </a:endParaRPr>
          </a:p>
        </p:txBody>
      </p:sp>
      <p:sp>
        <p:nvSpPr>
          <p:cNvPr id="5" name="TextBox 4"/>
          <p:cNvSpPr txBox="1"/>
          <p:nvPr/>
        </p:nvSpPr>
        <p:spPr>
          <a:xfrm>
            <a:off x="309793" y="6517253"/>
            <a:ext cx="8280587" cy="230832"/>
          </a:xfrm>
          <a:prstGeom prst="rect">
            <a:avLst/>
          </a:prstGeom>
          <a:noFill/>
        </p:spPr>
        <p:txBody>
          <a:bodyPr wrap="square" rtlCol="0">
            <a:spAutoFit/>
          </a:bodyPr>
          <a:lstStyle/>
          <a:p>
            <a:pPr algn="just">
              <a:defRPr/>
            </a:pPr>
            <a:r>
              <a:rPr lang="en-US" sz="900" i="1" dirty="0" smtClean="0">
                <a:solidFill>
                  <a:srgbClr val="E6E6E6">
                    <a:lumMod val="10000"/>
                  </a:srgbClr>
                </a:solidFill>
              </a:rPr>
              <a:t>Fuente</a:t>
            </a:r>
            <a:r>
              <a:rPr lang="en-US" sz="900" dirty="0" smtClean="0">
                <a:solidFill>
                  <a:srgbClr val="E6E6E6">
                    <a:lumMod val="10000"/>
                  </a:srgbClr>
                </a:solidFill>
              </a:rPr>
              <a:t>: </a:t>
            </a:r>
            <a:r>
              <a:rPr lang="fr-FR" sz="900" dirty="0">
                <a:solidFill>
                  <a:srgbClr val="E6E6E6">
                    <a:lumMod val="10000"/>
                  </a:srgbClr>
                </a:solidFill>
              </a:rPr>
              <a:t>OECD/ECLAC/CAF Perspectives économiques de l'Amérique latine 2019:Développement en Transition</a:t>
            </a:r>
            <a:r>
              <a:rPr lang="fr-FR" sz="900" dirty="0" smtClean="0">
                <a:solidFill>
                  <a:srgbClr val="E6E6E6">
                    <a:lumMod val="10000"/>
                  </a:srgbClr>
                </a:solidFill>
              </a:rPr>
              <a:t>.</a:t>
            </a:r>
            <a:endParaRPr lang="fr-FR" sz="900" dirty="0">
              <a:solidFill>
                <a:srgbClr val="E6E6E6">
                  <a:lumMod val="10000"/>
                </a:srgbClr>
              </a:solidFill>
            </a:endParaRPr>
          </a:p>
        </p:txBody>
      </p:sp>
      <p:sp>
        <p:nvSpPr>
          <p:cNvPr id="2" name="Slide Number Placeholder 1"/>
          <p:cNvSpPr>
            <a:spLocks noGrp="1"/>
          </p:cNvSpPr>
          <p:nvPr>
            <p:ph type="sldNum" sz="quarter" idx="4"/>
          </p:nvPr>
        </p:nvSpPr>
        <p:spPr/>
        <p:txBody>
          <a:bodyPr/>
          <a:lstStyle/>
          <a:p>
            <a:fld id="{0BAA0473-F754-4D0F-9C58-E13F8B10D593}" type="slidenum">
              <a:rPr lang="en-GB" smtClean="0"/>
              <a:t>16</a:t>
            </a:fld>
            <a:endParaRPr lang="en-GB"/>
          </a:p>
        </p:txBody>
      </p:sp>
      <p:sp>
        <p:nvSpPr>
          <p:cNvPr id="6" name="TextBox 5"/>
          <p:cNvSpPr txBox="1"/>
          <p:nvPr/>
        </p:nvSpPr>
        <p:spPr>
          <a:xfrm>
            <a:off x="806117" y="2018554"/>
            <a:ext cx="5306308" cy="369332"/>
          </a:xfrm>
          <a:prstGeom prst="rect">
            <a:avLst/>
          </a:prstGeom>
          <a:noFill/>
        </p:spPr>
        <p:txBody>
          <a:bodyPr wrap="square" rtlCol="0">
            <a:spAutoFit/>
          </a:bodyPr>
          <a:lstStyle/>
          <a:p>
            <a:r>
              <a:rPr lang="fr-FR" dirty="0">
                <a:solidFill>
                  <a:srgbClr val="000000"/>
                </a:solidFill>
                <a:latin typeface="Arial Narrow" panose="020B0606020202030204" pitchFamily="34" charset="0"/>
              </a:rPr>
              <a:t>Variation annuelle moyenne des émissions (</a:t>
            </a:r>
            <a:r>
              <a:rPr lang="fr-FR" dirty="0" smtClean="0">
                <a:solidFill>
                  <a:srgbClr val="000000"/>
                </a:solidFill>
                <a:latin typeface="Arial Narrow" panose="020B0606020202030204" pitchFamily="34" charset="0"/>
              </a:rPr>
              <a:t>1990-2015</a:t>
            </a:r>
            <a:r>
              <a:rPr lang="fr-FR" dirty="0">
                <a:solidFill>
                  <a:srgbClr val="000000"/>
                </a:solidFill>
                <a:latin typeface="Arial Narrow" panose="020B0606020202030204" pitchFamily="34" charset="0"/>
              </a:rPr>
              <a:t>)</a:t>
            </a:r>
            <a:endParaRPr lang="en-US" dirty="0">
              <a:solidFill>
                <a:srgbClr val="000000"/>
              </a:solidFill>
              <a:latin typeface="Arial Narrow" panose="020B0606020202030204" pitchFamily="34" charset="0"/>
            </a:endParaRPr>
          </a:p>
        </p:txBody>
      </p:sp>
      <p:sp>
        <p:nvSpPr>
          <p:cNvPr id="18" name="Title 2"/>
          <p:cNvSpPr>
            <a:spLocks noGrp="1"/>
          </p:cNvSpPr>
          <p:nvPr>
            <p:ph type="title"/>
          </p:nvPr>
        </p:nvSpPr>
        <p:spPr>
          <a:xfrm>
            <a:off x="1440000" y="237600"/>
            <a:ext cx="10752000" cy="1022400"/>
          </a:xfrm>
        </p:spPr>
        <p:txBody>
          <a:bodyPr/>
          <a:lstStyle/>
          <a:p>
            <a:r>
              <a:rPr lang="fr-FR" dirty="0" smtClean="0"/>
              <a:t>Le piège environnemental: une croissance économique fortement associée à la croissance des émissions de GES</a:t>
            </a:r>
            <a:endParaRPr lang="fr-FR" noProof="0" dirty="0"/>
          </a:p>
        </p:txBody>
      </p:sp>
    </p:spTree>
    <p:extLst>
      <p:ext uri="{BB962C8B-B14F-4D97-AF65-F5344CB8AC3E}">
        <p14:creationId xmlns:p14="http://schemas.microsoft.com/office/powerpoint/2010/main" val="4257819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Le piège environnemental</a:t>
            </a:r>
            <a:endParaRPr lang="fr-FR" noProof="0" dirty="0"/>
          </a:p>
        </p:txBody>
      </p:sp>
      <p:sp>
        <p:nvSpPr>
          <p:cNvPr id="2" name="Slide Number Placeholder 1"/>
          <p:cNvSpPr>
            <a:spLocks noGrp="1"/>
          </p:cNvSpPr>
          <p:nvPr>
            <p:ph type="sldNum" sz="quarter" idx="4"/>
          </p:nvPr>
        </p:nvSpPr>
        <p:spPr/>
        <p:txBody>
          <a:bodyPr/>
          <a:lstStyle/>
          <a:p>
            <a:fld id="{0BAA0473-F754-4D0F-9C58-E13F8B10D593}" type="slidenum">
              <a:rPr lang="en-GB" smtClean="0"/>
              <a:t>17</a:t>
            </a:fld>
            <a:endParaRPr lang="en-GB"/>
          </a:p>
        </p:txBody>
      </p:sp>
      <p:pic>
        <p:nvPicPr>
          <p:cNvPr id="8" name="Picture 7"/>
          <p:cNvPicPr>
            <a:picLocks noChangeAspect="1"/>
          </p:cNvPicPr>
          <p:nvPr/>
        </p:nvPicPr>
        <p:blipFill rotWithShape="1">
          <a:blip r:embed="rId3"/>
          <a:srcRect l="2956" r="2222"/>
          <a:stretch/>
        </p:blipFill>
        <p:spPr>
          <a:xfrm>
            <a:off x="2662989" y="1639351"/>
            <a:ext cx="7121436" cy="4621798"/>
          </a:xfrm>
          <a:prstGeom prst="rect">
            <a:avLst/>
          </a:prstGeom>
        </p:spPr>
      </p:pic>
      <p:sp>
        <p:nvSpPr>
          <p:cNvPr id="5" name="TextBox 4"/>
          <p:cNvSpPr txBox="1"/>
          <p:nvPr/>
        </p:nvSpPr>
        <p:spPr>
          <a:xfrm>
            <a:off x="335360" y="6471734"/>
            <a:ext cx="8280587" cy="230832"/>
          </a:xfrm>
          <a:prstGeom prst="rect">
            <a:avLst/>
          </a:prstGeom>
          <a:noFill/>
        </p:spPr>
        <p:txBody>
          <a:bodyPr wrap="square" rtlCol="0">
            <a:spAutoFit/>
          </a:bodyPr>
          <a:lstStyle/>
          <a:p>
            <a:pPr lvl="0" algn="just">
              <a:defRPr/>
            </a:pPr>
            <a:r>
              <a:rPr lang="en-US" sz="900" i="1" dirty="0" smtClean="0">
                <a:solidFill>
                  <a:srgbClr val="E6E6E6">
                    <a:lumMod val="10000"/>
                  </a:srgbClr>
                </a:solidFill>
              </a:rPr>
              <a:t>Source</a:t>
            </a:r>
            <a:r>
              <a:rPr lang="fr-FR" sz="900" dirty="0">
                <a:solidFill>
                  <a:srgbClr val="E6E6E6">
                    <a:lumMod val="10000"/>
                  </a:srgbClr>
                </a:solidFill>
              </a:rPr>
              <a:t>OECD/ECLAC/CAF Perspectives économiques de l'Amérique latine 2019:Développement en Transition</a:t>
            </a:r>
            <a:r>
              <a:rPr lang="fr-FR" sz="900" dirty="0" smtClean="0">
                <a:solidFill>
                  <a:srgbClr val="E6E6E6">
                    <a:lumMod val="10000"/>
                  </a:srgbClr>
                </a:solidFill>
              </a:rPr>
              <a:t>.</a:t>
            </a:r>
            <a:endParaRPr lang="fr-FR" sz="900" dirty="0">
              <a:solidFill>
                <a:srgbClr val="E6E6E6">
                  <a:lumMod val="10000"/>
                </a:srgbClr>
              </a:solidFill>
            </a:endParaRPr>
          </a:p>
        </p:txBody>
      </p:sp>
    </p:spTree>
    <p:extLst>
      <p:ext uri="{BB962C8B-B14F-4D97-AF65-F5344CB8AC3E}">
        <p14:creationId xmlns:p14="http://schemas.microsoft.com/office/powerpoint/2010/main" val="1727022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16280" y="6021288"/>
            <a:ext cx="1979712" cy="7200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prstClr val="white"/>
              </a:solidFill>
              <a:effectLst/>
              <a:uLnTx/>
              <a:uFillTx/>
              <a:latin typeface="Georgia"/>
              <a:ea typeface="+mn-ea"/>
              <a:cs typeface="+mn-cs"/>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64761" y="5805264"/>
            <a:ext cx="4463994" cy="1052736"/>
          </a:xfrm>
          <a:prstGeom prst="rect">
            <a:avLst/>
          </a:prstGeom>
        </p:spPr>
      </p:pic>
      <p:sp>
        <p:nvSpPr>
          <p:cNvPr id="7" name="Title 1"/>
          <p:cNvSpPr txBox="1">
            <a:spLocks/>
          </p:cNvSpPr>
          <p:nvPr/>
        </p:nvSpPr>
        <p:spPr>
          <a:xfrm>
            <a:off x="2370220" y="1169782"/>
            <a:ext cx="8225771" cy="4085734"/>
          </a:xfrm>
          <a:prstGeom prst="rect">
            <a:avLst/>
          </a:prstGeom>
        </p:spPr>
        <p:txBody>
          <a:bodyPr vert="horz" wrap="square" lIns="90000" tIns="45720" rIns="90000" bIns="45720" rtlCol="0" anchor="b">
            <a:spAutoFit/>
          </a:bodyPr>
          <a:lstStyle>
            <a:lvl1pPr algn="l" rtl="0" eaLnBrk="1" latinLnBrk="0" hangingPunct="1">
              <a:lnSpc>
                <a:spcPts val="4500"/>
              </a:lnSpc>
              <a:spcBef>
                <a:spcPct val="0"/>
              </a:spcBef>
              <a:buNone/>
              <a:defRPr kumimoji="0" sz="4500" kern="1200" cap="all" baseline="0">
                <a:solidFill>
                  <a:schemeClr val="bg1"/>
                </a:solidFill>
                <a:latin typeface="+mj-lt"/>
                <a:ea typeface="+mj-ea"/>
                <a:cs typeface="+mj-cs"/>
              </a:defRPr>
            </a:lvl1pPr>
          </a:lstStyle>
          <a:p>
            <a:pPr lvl="0" algn="ctr">
              <a:defRPr/>
            </a:pPr>
            <a:r>
              <a:rPr lang="fr-FR" sz="3600" cap="none" dirty="0">
                <a:solidFill>
                  <a:prstClr val="white"/>
                </a:solidFill>
                <a:latin typeface="Georgia" panose="02040502050405020303" pitchFamily="18" charset="0"/>
              </a:rPr>
              <a:t>Perspectives économiques de l'Amérique latine </a:t>
            </a:r>
            <a:r>
              <a:rPr lang="en-GB" sz="3600" cap="none" dirty="0">
                <a:solidFill>
                  <a:prstClr val="white"/>
                </a:solidFill>
                <a:latin typeface="Georgia" panose="02040502050405020303" pitchFamily="18" charset="0"/>
              </a:rPr>
              <a:t>2019:</a:t>
            </a:r>
          </a:p>
          <a:p>
            <a:pPr lvl="0" algn="ctr">
              <a:defRPr/>
            </a:pPr>
            <a:r>
              <a:rPr lang="fr-FR" sz="3600" cap="none" dirty="0">
                <a:solidFill>
                  <a:prstClr val="white"/>
                </a:solidFill>
                <a:latin typeface="Georgia" panose="02040502050405020303" pitchFamily="18" charset="0"/>
              </a:rPr>
              <a:t>Développement en </a:t>
            </a:r>
            <a:r>
              <a:rPr lang="fr-FR" sz="3600" cap="none" dirty="0" smtClean="0">
                <a:solidFill>
                  <a:prstClr val="white"/>
                </a:solidFill>
                <a:latin typeface="Georgia" panose="02040502050405020303" pitchFamily="18" charset="0"/>
              </a:rPr>
              <a:t>Transition</a:t>
            </a:r>
          </a:p>
          <a:p>
            <a:pPr lvl="0" algn="ctr">
              <a:defRPr/>
            </a:pPr>
            <a:endParaRPr lang="es-AR" sz="3600" cap="none" dirty="0">
              <a:solidFill>
                <a:prstClr val="white"/>
              </a:solidFill>
              <a:latin typeface="Georgia" panose="02040502050405020303" pitchFamily="18" charset="0"/>
            </a:endParaRPr>
          </a:p>
          <a:p>
            <a:pPr lvl="0" algn="r">
              <a:lnSpc>
                <a:spcPct val="100000"/>
              </a:lnSpc>
              <a:defRPr/>
            </a:pPr>
            <a:r>
              <a:rPr lang="es-AR" sz="2400" cap="none" dirty="0">
                <a:solidFill>
                  <a:prstClr val="white"/>
                </a:solidFill>
                <a:latin typeface="Georgia" panose="02040502050405020303" pitchFamily="18" charset="0"/>
              </a:rPr>
              <a:t>http://www.latameconomy.org/</a:t>
            </a:r>
          </a:p>
          <a:p>
            <a:pPr lvl="0" algn="r">
              <a:lnSpc>
                <a:spcPct val="100000"/>
              </a:lnSpc>
              <a:defRPr/>
            </a:pPr>
            <a:endParaRPr lang="es-AR" sz="2400" cap="none" dirty="0">
              <a:solidFill>
                <a:prstClr val="white"/>
              </a:solidFill>
              <a:latin typeface="Georgia" panose="02040502050405020303" pitchFamily="18" charset="0"/>
            </a:endParaRPr>
          </a:p>
          <a:p>
            <a:pPr lvl="0" algn="r">
              <a:lnSpc>
                <a:spcPct val="100000"/>
              </a:lnSpc>
              <a:defRPr/>
            </a:pPr>
            <a:r>
              <a:rPr lang="es-AR" sz="2400" cap="none" dirty="0" err="1" smtClean="0">
                <a:solidFill>
                  <a:prstClr val="white"/>
                </a:solidFill>
                <a:latin typeface="Georgia" panose="02040502050405020303" pitchFamily="18" charset="0"/>
              </a:rPr>
              <a:t>Merci</a:t>
            </a:r>
            <a:r>
              <a:rPr lang="es-AR" sz="2400" cap="none" dirty="0" smtClean="0">
                <a:solidFill>
                  <a:prstClr val="white"/>
                </a:solidFill>
                <a:latin typeface="Georgia" panose="02040502050405020303" pitchFamily="18" charset="0"/>
              </a:rPr>
              <a:t>!</a:t>
            </a:r>
            <a:endParaRPr lang="es-AR" sz="2400" cap="none" dirty="0">
              <a:solidFill>
                <a:prstClr val="white"/>
              </a:solidFill>
              <a:latin typeface="Georgia" panose="02040502050405020303" pitchFamily="18" charset="0"/>
            </a:endParaRPr>
          </a:p>
          <a:p>
            <a:pPr lvl="0" algn="ctr">
              <a:defRPr/>
            </a:pPr>
            <a:endParaRPr lang="es-AR" sz="3600" cap="none" dirty="0">
              <a:solidFill>
                <a:prstClr val="white"/>
              </a:solidFill>
              <a:latin typeface="Georgia" panose="02040502050405020303" pitchFamily="18" charset="0"/>
            </a:endParaRPr>
          </a:p>
        </p:txBody>
      </p:sp>
    </p:spTree>
    <p:extLst>
      <p:ext uri="{BB962C8B-B14F-4D97-AF65-F5344CB8AC3E}">
        <p14:creationId xmlns:p14="http://schemas.microsoft.com/office/powerpoint/2010/main" val="2090932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noProof="0" dirty="0" smtClean="0"/>
              <a:t>Sommaire</a:t>
            </a:r>
            <a:endParaRPr lang="fr-FR" noProof="0" dirty="0"/>
          </a:p>
        </p:txBody>
      </p:sp>
      <p:sp>
        <p:nvSpPr>
          <p:cNvPr id="2" name="Slide Number Placeholder 1"/>
          <p:cNvSpPr>
            <a:spLocks noGrp="1"/>
          </p:cNvSpPr>
          <p:nvPr>
            <p:ph type="sldNum" sz="quarter" idx="4"/>
          </p:nvPr>
        </p:nvSpPr>
        <p:spPr/>
        <p:txBody>
          <a:bodyPr/>
          <a:lstStyle/>
          <a:p>
            <a:fld id="{0BAA0473-F754-4D0F-9C58-E13F8B10D593}" type="slidenum">
              <a:rPr lang="en-GB" smtClean="0"/>
              <a:t>2</a:t>
            </a:fld>
            <a:endParaRPr lang="en-GB"/>
          </a:p>
        </p:txBody>
      </p:sp>
      <p:grpSp>
        <p:nvGrpSpPr>
          <p:cNvPr id="18" name="Group 17"/>
          <p:cNvGrpSpPr/>
          <p:nvPr/>
        </p:nvGrpSpPr>
        <p:grpSpPr>
          <a:xfrm>
            <a:off x="1787924" y="2113155"/>
            <a:ext cx="8496944" cy="504000"/>
            <a:chOff x="958863" y="2126803"/>
            <a:chExt cx="8496944" cy="504000"/>
          </a:xfrm>
        </p:grpSpPr>
        <p:sp>
          <p:nvSpPr>
            <p:cNvPr id="5" name="Rectangle 4"/>
            <p:cNvSpPr/>
            <p:nvPr/>
          </p:nvSpPr>
          <p:spPr>
            <a:xfrm>
              <a:off x="958863" y="2126803"/>
              <a:ext cx="8496944" cy="504000"/>
            </a:xfrm>
            <a:prstGeom prst="rect">
              <a:avLst/>
            </a:prstGeom>
            <a:noFill/>
            <a:ln w="15875">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1174887" y="2198755"/>
              <a:ext cx="360040" cy="369332"/>
            </a:xfrm>
            <a:prstGeom prst="rect">
              <a:avLst/>
            </a:prstGeom>
            <a:solidFill>
              <a:schemeClr val="bg1">
                <a:lumMod val="85000"/>
              </a:schemeClr>
            </a:solidFill>
            <a:ln>
              <a:solidFill>
                <a:schemeClr val="bg1">
                  <a:lumMod val="50000"/>
                </a:schemeClr>
              </a:solidFill>
            </a:ln>
          </p:spPr>
          <p:txBody>
            <a:bodyPr wrap="square" rtlCol="0">
              <a:spAutoFit/>
            </a:bodyPr>
            <a:lstStyle/>
            <a:p>
              <a:pPr algn="ctr"/>
              <a:r>
                <a:rPr lang="en-GB" b="1" dirty="0">
                  <a:solidFill>
                    <a:schemeClr val="tx2"/>
                  </a:solidFill>
                  <a:latin typeface="Arial Narrow" panose="020B0606020202030204" pitchFamily="34" charset="0"/>
                </a:rPr>
                <a:t>1</a:t>
              </a:r>
            </a:p>
          </p:txBody>
        </p:sp>
        <p:sp>
          <p:nvSpPr>
            <p:cNvPr id="7" name="TextBox 6"/>
            <p:cNvSpPr txBox="1"/>
            <p:nvPr/>
          </p:nvSpPr>
          <p:spPr>
            <a:xfrm>
              <a:off x="1822959" y="2189463"/>
              <a:ext cx="7412260" cy="369332"/>
            </a:xfrm>
            <a:prstGeom prst="rect">
              <a:avLst/>
            </a:prstGeom>
            <a:solidFill>
              <a:schemeClr val="bg1">
                <a:lumMod val="85000"/>
              </a:schemeClr>
            </a:solidFill>
            <a:ln>
              <a:solidFill>
                <a:schemeClr val="bg1">
                  <a:lumMod val="50000"/>
                </a:schemeClr>
              </a:solidFill>
            </a:ln>
          </p:spPr>
          <p:txBody>
            <a:bodyPr wrap="square" rtlCol="0">
              <a:spAutoFit/>
            </a:bodyPr>
            <a:lstStyle/>
            <a:p>
              <a:r>
                <a:rPr lang="fr-FR" b="1" dirty="0">
                  <a:solidFill>
                    <a:schemeClr val="tx2"/>
                  </a:solidFill>
                  <a:latin typeface="Arial Narrow" panose="020B0606020202030204" pitchFamily="34" charset="0"/>
                </a:rPr>
                <a:t>Perspectives macroéconomiques en </a:t>
              </a:r>
              <a:r>
                <a:rPr lang="fr-FR" b="1" dirty="0" smtClean="0">
                  <a:solidFill>
                    <a:schemeClr val="tx2"/>
                  </a:solidFill>
                  <a:latin typeface="Arial Narrow" panose="020B0606020202030204" pitchFamily="34" charset="0"/>
                </a:rPr>
                <a:t>ALC </a:t>
              </a:r>
              <a:r>
                <a:rPr lang="fr-FR" b="1" dirty="0">
                  <a:solidFill>
                    <a:schemeClr val="tx2"/>
                  </a:solidFill>
                  <a:latin typeface="Arial Narrow" panose="020B0606020202030204" pitchFamily="34" charset="0"/>
                </a:rPr>
                <a:t>et développement au-delà du PIB</a:t>
              </a:r>
              <a:endParaRPr lang="en-GB" b="1" dirty="0">
                <a:solidFill>
                  <a:schemeClr val="tx2"/>
                </a:solidFill>
                <a:latin typeface="Arial Narrow" panose="020B0606020202030204" pitchFamily="34" charset="0"/>
              </a:endParaRPr>
            </a:p>
          </p:txBody>
        </p:sp>
      </p:grpSp>
      <p:grpSp>
        <p:nvGrpSpPr>
          <p:cNvPr id="19" name="Group 18"/>
          <p:cNvGrpSpPr/>
          <p:nvPr/>
        </p:nvGrpSpPr>
        <p:grpSpPr>
          <a:xfrm>
            <a:off x="2003948" y="2930135"/>
            <a:ext cx="8060332" cy="378624"/>
            <a:chOff x="1065706" y="2910087"/>
            <a:chExt cx="8060332" cy="378624"/>
          </a:xfrm>
        </p:grpSpPr>
        <p:sp>
          <p:nvSpPr>
            <p:cNvPr id="9" name="TextBox 8"/>
            <p:cNvSpPr txBox="1"/>
            <p:nvPr/>
          </p:nvSpPr>
          <p:spPr>
            <a:xfrm>
              <a:off x="1065706" y="2919379"/>
              <a:ext cx="360040" cy="369332"/>
            </a:xfrm>
            <a:prstGeom prst="rect">
              <a:avLst/>
            </a:prstGeom>
            <a:solidFill>
              <a:schemeClr val="bg1">
                <a:lumMod val="85000"/>
              </a:schemeClr>
            </a:solidFill>
            <a:ln>
              <a:solidFill>
                <a:schemeClr val="bg1">
                  <a:lumMod val="50000"/>
                </a:schemeClr>
              </a:solidFill>
            </a:ln>
          </p:spPr>
          <p:txBody>
            <a:bodyPr wrap="square" rtlCol="0">
              <a:spAutoFit/>
            </a:bodyPr>
            <a:lstStyle/>
            <a:p>
              <a:pPr algn="ctr"/>
              <a:r>
                <a:rPr lang="fr-FR" b="1" dirty="0">
                  <a:solidFill>
                    <a:schemeClr val="tx2"/>
                  </a:solidFill>
                  <a:latin typeface="Arial Narrow" panose="020B0606020202030204" pitchFamily="34" charset="0"/>
                </a:rPr>
                <a:t>2</a:t>
              </a:r>
              <a:endParaRPr lang="en-GB" b="1" dirty="0">
                <a:solidFill>
                  <a:schemeClr val="tx2"/>
                </a:solidFill>
                <a:latin typeface="Arial Narrow" panose="020B0606020202030204" pitchFamily="34" charset="0"/>
              </a:endParaRPr>
            </a:p>
          </p:txBody>
        </p:sp>
        <p:sp>
          <p:nvSpPr>
            <p:cNvPr id="10" name="TextBox 9"/>
            <p:cNvSpPr txBox="1"/>
            <p:nvPr/>
          </p:nvSpPr>
          <p:spPr>
            <a:xfrm>
              <a:off x="1713778" y="2910087"/>
              <a:ext cx="7412260" cy="369332"/>
            </a:xfrm>
            <a:prstGeom prst="rect">
              <a:avLst/>
            </a:prstGeom>
            <a:solidFill>
              <a:schemeClr val="bg1">
                <a:lumMod val="85000"/>
              </a:schemeClr>
            </a:solidFill>
            <a:ln>
              <a:solidFill>
                <a:schemeClr val="bg1">
                  <a:lumMod val="50000"/>
                </a:schemeClr>
              </a:solidFill>
            </a:ln>
          </p:spPr>
          <p:txBody>
            <a:bodyPr wrap="square" rtlCol="0">
              <a:spAutoFit/>
            </a:bodyPr>
            <a:lstStyle/>
            <a:p>
              <a:r>
                <a:rPr lang="fr-FR" b="1" dirty="0">
                  <a:solidFill>
                    <a:schemeClr val="tx2"/>
                  </a:solidFill>
                  <a:latin typeface="Arial Narrow" panose="020B0606020202030204" pitchFamily="34" charset="0"/>
                </a:rPr>
                <a:t>Les «nouveaux» pièges de développement</a:t>
              </a:r>
              <a:endParaRPr lang="en-GB" b="1" dirty="0">
                <a:solidFill>
                  <a:schemeClr val="tx2"/>
                </a:solidFill>
                <a:latin typeface="Arial Narrow" panose="020B0606020202030204" pitchFamily="34" charset="0"/>
              </a:endParaRPr>
            </a:p>
          </p:txBody>
        </p:sp>
      </p:grpSp>
    </p:spTree>
    <p:extLst>
      <p:ext uri="{BB962C8B-B14F-4D97-AF65-F5344CB8AC3E}">
        <p14:creationId xmlns:p14="http://schemas.microsoft.com/office/powerpoint/2010/main" val="2995647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0BAA0473-F754-4D0F-9C58-E13F8B10D593}" type="slidenum">
              <a:rPr lang="en-GB" smtClean="0"/>
              <a:t>3</a:t>
            </a:fld>
            <a:endParaRPr lang="en-GB"/>
          </a:p>
        </p:txBody>
      </p:sp>
      <p:sp>
        <p:nvSpPr>
          <p:cNvPr id="4" name="Title 3"/>
          <p:cNvSpPr>
            <a:spLocks noGrp="1"/>
          </p:cNvSpPr>
          <p:nvPr>
            <p:ph type="title"/>
          </p:nvPr>
        </p:nvSpPr>
        <p:spPr>
          <a:xfrm>
            <a:off x="1626765" y="237600"/>
            <a:ext cx="9888000" cy="1022400"/>
          </a:xfrm>
        </p:spPr>
        <p:txBody>
          <a:bodyPr/>
          <a:lstStyle/>
          <a:p>
            <a:r>
              <a:rPr lang="fr-FR" dirty="0" smtClean="0"/>
              <a:t>Reprise économique modeste avec faible potentiel de croissance</a:t>
            </a:r>
            <a:endParaRPr lang="fr-FR" noProof="0" dirty="0"/>
          </a:p>
        </p:txBody>
      </p:sp>
      <p:sp>
        <p:nvSpPr>
          <p:cNvPr id="5" name="Content Placeholder 5"/>
          <p:cNvSpPr txBox="1">
            <a:spLocks noGrp="1"/>
          </p:cNvSpPr>
          <p:nvPr>
            <p:ph idx="1"/>
          </p:nvPr>
        </p:nvSpPr>
        <p:spPr>
          <a:xfrm>
            <a:off x="0" y="1489599"/>
            <a:ext cx="12192000" cy="369332"/>
          </a:xfrm>
          <a:prstGeom prst="rect">
            <a:avLst/>
          </a:prstGeom>
        </p:spPr>
        <p:txBody>
          <a:bodyPr vert="horz" wrap="square" lIns="91440" tIns="45720" rIns="91440" bIns="45720" rtlCol="0">
            <a:spAutoFit/>
          </a:bodyPr>
          <a:lstStyle/>
          <a:p>
            <a:pPr marL="0" indent="0" algn="ctr">
              <a:spcBef>
                <a:spcPts val="100"/>
              </a:spcBef>
              <a:buNone/>
            </a:pPr>
            <a:r>
              <a:rPr lang="fr-FR" sz="1800" b="1" dirty="0" smtClean="0">
                <a:solidFill>
                  <a:srgbClr val="000104"/>
                </a:solidFill>
              </a:rPr>
              <a:t>Croissance du PIB dans les pays d'Amérique latine et des Caraïbes (ALC) et dans les pays de l'OCDE</a:t>
            </a:r>
            <a:endParaRPr lang="fr-FR" sz="1800" i="1" noProof="0" dirty="0">
              <a:solidFill>
                <a:srgbClr val="000104"/>
              </a:solidFill>
            </a:endParaRPr>
          </a:p>
        </p:txBody>
      </p:sp>
      <p:sp>
        <p:nvSpPr>
          <p:cNvPr id="6" name="TextBox 5"/>
          <p:cNvSpPr txBox="1"/>
          <p:nvPr/>
        </p:nvSpPr>
        <p:spPr>
          <a:xfrm>
            <a:off x="351402" y="6456583"/>
            <a:ext cx="10477019" cy="369332"/>
          </a:xfrm>
          <a:prstGeom prst="rect">
            <a:avLst/>
          </a:prstGeom>
          <a:noFill/>
        </p:spPr>
        <p:txBody>
          <a:bodyPr wrap="square" rtlCol="0">
            <a:spAutoFit/>
          </a:bodyPr>
          <a:lstStyle/>
          <a:p>
            <a:pPr algn="just">
              <a:defRPr/>
            </a:pPr>
            <a:r>
              <a:rPr lang="fr-FR" sz="900" i="1" dirty="0">
                <a:solidFill>
                  <a:srgbClr val="E6E6E6">
                    <a:lumMod val="10000"/>
                  </a:srgbClr>
                </a:solidFill>
              </a:rPr>
              <a:t>Source: </a:t>
            </a:r>
            <a:r>
              <a:rPr lang="fr-FR" sz="900" dirty="0">
                <a:solidFill>
                  <a:srgbClr val="E6E6E6">
                    <a:lumMod val="10000"/>
                  </a:srgbClr>
                </a:solidFill>
              </a:rPr>
              <a:t>Pour la moyenne de l'OCDE, Perspectives économiques de l'OCDE, Volume </a:t>
            </a:r>
            <a:r>
              <a:rPr lang="fr-FR" sz="900" dirty="0" smtClean="0">
                <a:solidFill>
                  <a:srgbClr val="E6E6E6">
                    <a:lumMod val="10000"/>
                  </a:srgbClr>
                </a:solidFill>
              </a:rPr>
              <a:t>20189 Numéro 1. </a:t>
            </a:r>
            <a:r>
              <a:rPr lang="fr-FR" sz="900" dirty="0">
                <a:solidFill>
                  <a:srgbClr val="E6E6E6">
                    <a:lumMod val="10000"/>
                  </a:srgbClr>
                </a:solidFill>
              </a:rPr>
              <a:t>Pour la moyenne de l'ALC, l'édition d'octobre de la base de données des Perspectives de l'économie mondiale du FMI (</a:t>
            </a:r>
            <a:r>
              <a:rPr lang="fr-FR" sz="900" dirty="0" smtClean="0">
                <a:solidFill>
                  <a:srgbClr val="E6E6E6">
                    <a:lumMod val="10000"/>
                  </a:srgbClr>
                </a:solidFill>
              </a:rPr>
              <a:t>2019) </a:t>
            </a:r>
            <a:r>
              <a:rPr lang="fr-FR" sz="900" dirty="0">
                <a:solidFill>
                  <a:srgbClr val="E6E6E6">
                    <a:lumMod val="10000"/>
                  </a:srgbClr>
                </a:solidFill>
              </a:rPr>
              <a:t>a été utilisée.</a:t>
            </a:r>
            <a:endParaRPr kumimoji="0" lang="en-US" sz="900" b="0" u="none" strike="noStrike" kern="1200" cap="none" spc="0" normalizeH="0" baseline="0" noProof="0" dirty="0">
              <a:ln>
                <a:noFill/>
              </a:ln>
              <a:solidFill>
                <a:srgbClr val="E6E6E6">
                  <a:lumMod val="10000"/>
                </a:srgbClr>
              </a:solidFill>
              <a:effectLst/>
              <a:uLnTx/>
              <a:uFillTx/>
              <a:latin typeface="Georgia"/>
            </a:endParaRPr>
          </a:p>
        </p:txBody>
      </p:sp>
      <p:graphicFrame>
        <p:nvGraphicFramePr>
          <p:cNvPr id="8" name="Chart 7"/>
          <p:cNvGraphicFramePr>
            <a:graphicFrameLocks/>
          </p:cNvGraphicFramePr>
          <p:nvPr>
            <p:extLst>
              <p:ext uri="{D42A27DB-BD31-4B8C-83A1-F6EECF244321}">
                <p14:modId xmlns:p14="http://schemas.microsoft.com/office/powerpoint/2010/main" val="2907711222"/>
              </p:ext>
            </p:extLst>
          </p:nvPr>
        </p:nvGraphicFramePr>
        <p:xfrm>
          <a:off x="351401" y="2088529"/>
          <a:ext cx="11163363" cy="41839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976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0BAA0473-F754-4D0F-9C58-E13F8B10D593}" type="slidenum">
              <a:rPr lang="en-GB" smtClean="0"/>
              <a:t>4</a:t>
            </a:fld>
            <a:endParaRPr lang="en-GB"/>
          </a:p>
        </p:txBody>
      </p:sp>
      <p:sp>
        <p:nvSpPr>
          <p:cNvPr id="4" name="Title 3"/>
          <p:cNvSpPr>
            <a:spLocks noGrp="1"/>
          </p:cNvSpPr>
          <p:nvPr>
            <p:ph type="title"/>
          </p:nvPr>
        </p:nvSpPr>
        <p:spPr/>
        <p:txBody>
          <a:bodyPr/>
          <a:lstStyle/>
          <a:p>
            <a:r>
              <a:rPr lang="fr-FR" dirty="0" smtClean="0"/>
              <a:t>L'hétérogénéité reste élevée dans la région: les Amériques Latines</a:t>
            </a:r>
            <a:endParaRPr lang="fr-FR" noProof="0" dirty="0"/>
          </a:p>
        </p:txBody>
      </p:sp>
      <p:sp>
        <p:nvSpPr>
          <p:cNvPr id="5" name="Content Placeholder 5"/>
          <p:cNvSpPr txBox="1">
            <a:spLocks noGrp="1"/>
          </p:cNvSpPr>
          <p:nvPr>
            <p:ph idx="1"/>
          </p:nvPr>
        </p:nvSpPr>
        <p:spPr>
          <a:xfrm>
            <a:off x="551384" y="1489599"/>
            <a:ext cx="11233248" cy="369332"/>
          </a:xfrm>
          <a:prstGeom prst="rect">
            <a:avLst/>
          </a:prstGeom>
        </p:spPr>
        <p:txBody>
          <a:bodyPr vert="horz" wrap="square" lIns="91440" tIns="45720" rIns="91440" bIns="45720" rtlCol="0">
            <a:spAutoFit/>
          </a:bodyPr>
          <a:lstStyle/>
          <a:p>
            <a:pPr marL="0" indent="0" algn="ctr">
              <a:spcBef>
                <a:spcPts val="100"/>
              </a:spcBef>
              <a:buNone/>
            </a:pPr>
            <a:r>
              <a:rPr lang="fr-FR" sz="1800" b="1" dirty="0" smtClean="0">
                <a:solidFill>
                  <a:srgbClr val="000104"/>
                </a:solidFill>
              </a:rPr>
              <a:t>Croissance des pays d'Amérique latine et des Caraïbes (ALC)</a:t>
            </a:r>
            <a:endParaRPr lang="fr-FR" sz="1800" i="1" noProof="0" dirty="0">
              <a:solidFill>
                <a:srgbClr val="000104"/>
              </a:solidFill>
            </a:endParaRPr>
          </a:p>
        </p:txBody>
      </p:sp>
      <p:sp>
        <p:nvSpPr>
          <p:cNvPr id="6" name="TextBox 5"/>
          <p:cNvSpPr txBox="1"/>
          <p:nvPr/>
        </p:nvSpPr>
        <p:spPr>
          <a:xfrm>
            <a:off x="335360" y="6400750"/>
            <a:ext cx="10728640" cy="369332"/>
          </a:xfrm>
          <a:prstGeom prst="rect">
            <a:avLst/>
          </a:prstGeom>
          <a:noFill/>
        </p:spPr>
        <p:txBody>
          <a:bodyPr wrap="square" rtlCol="0">
            <a:spAutoFit/>
          </a:bodyPr>
          <a:lstStyle/>
          <a:p>
            <a:pPr algn="just">
              <a:defRPr/>
            </a:pPr>
            <a:r>
              <a:rPr lang="fr-FR" sz="900" i="1" dirty="0">
                <a:solidFill>
                  <a:srgbClr val="E6E6E6">
                    <a:lumMod val="10000"/>
                  </a:srgbClr>
                </a:solidFill>
              </a:rPr>
              <a:t>Source: </a:t>
            </a:r>
            <a:r>
              <a:rPr lang="fr-FR" sz="900" dirty="0">
                <a:solidFill>
                  <a:srgbClr val="E6E6E6">
                    <a:lumMod val="10000"/>
                  </a:srgbClr>
                </a:solidFill>
              </a:rPr>
              <a:t>Pour l'Argentine, le Brésil, le Chili, la Colombie, le Costa Rica, le Mexique, la moyenne de l'OCDE et l'économie mondiale, les Perspectives économiques de l'OCDE, volume </a:t>
            </a:r>
            <a:r>
              <a:rPr lang="fr-FR" sz="900" dirty="0" smtClean="0">
                <a:solidFill>
                  <a:srgbClr val="E6E6E6">
                    <a:lumMod val="10000"/>
                  </a:srgbClr>
                </a:solidFill>
              </a:rPr>
              <a:t>2019, </a:t>
            </a:r>
            <a:r>
              <a:rPr lang="fr-FR" sz="900" dirty="0">
                <a:solidFill>
                  <a:srgbClr val="E6E6E6">
                    <a:lumMod val="10000"/>
                  </a:srgbClr>
                </a:solidFill>
              </a:rPr>
              <a:t>numéro </a:t>
            </a:r>
            <a:r>
              <a:rPr lang="fr-FR" sz="900" dirty="0" smtClean="0">
                <a:solidFill>
                  <a:srgbClr val="E6E6E6">
                    <a:lumMod val="10000"/>
                  </a:srgbClr>
                </a:solidFill>
              </a:rPr>
              <a:t>1. </a:t>
            </a:r>
            <a:r>
              <a:rPr lang="fr-FR" sz="900" dirty="0">
                <a:solidFill>
                  <a:srgbClr val="E6E6E6">
                    <a:lumMod val="10000"/>
                  </a:srgbClr>
                </a:solidFill>
              </a:rPr>
              <a:t>Pour le reste des économies de l'ALC et la moyenne régionale de l'ALC, la base de données économique mondiale du FMI (</a:t>
            </a:r>
            <a:r>
              <a:rPr lang="fr-FR" sz="900" dirty="0" smtClean="0">
                <a:solidFill>
                  <a:srgbClr val="E6E6E6">
                    <a:lumMod val="10000"/>
                  </a:srgbClr>
                </a:solidFill>
              </a:rPr>
              <a:t>2019).</a:t>
            </a:r>
            <a:endParaRPr kumimoji="0" lang="en-US" sz="900" b="0" u="none" strike="noStrike" kern="1200" cap="none" spc="0" normalizeH="0" baseline="0" noProof="0" dirty="0">
              <a:ln>
                <a:noFill/>
              </a:ln>
              <a:solidFill>
                <a:srgbClr val="E6E6E6">
                  <a:lumMod val="10000"/>
                </a:srgbClr>
              </a:solidFill>
              <a:effectLst/>
              <a:uLnTx/>
              <a:uFillTx/>
              <a:latin typeface="Georgia"/>
            </a:endParaRPr>
          </a:p>
        </p:txBody>
      </p:sp>
      <p:graphicFrame>
        <p:nvGraphicFramePr>
          <p:cNvPr id="8" name="Chart 7"/>
          <p:cNvGraphicFramePr>
            <a:graphicFrameLocks/>
          </p:cNvGraphicFramePr>
          <p:nvPr>
            <p:extLst>
              <p:ext uri="{D42A27DB-BD31-4B8C-83A1-F6EECF244321}">
                <p14:modId xmlns:p14="http://schemas.microsoft.com/office/powerpoint/2010/main" val="3860719852"/>
              </p:ext>
            </p:extLst>
          </p:nvPr>
        </p:nvGraphicFramePr>
        <p:xfrm>
          <a:off x="465894" y="2088530"/>
          <a:ext cx="10862106" cy="4164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7121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Le contexte international présente plusieurs risques pour la région</a:t>
            </a:r>
            <a:endParaRPr lang="fr-FR" noProof="0" dirty="0"/>
          </a:p>
        </p:txBody>
      </p:sp>
      <p:sp>
        <p:nvSpPr>
          <p:cNvPr id="20" name="TextBox 19"/>
          <p:cNvSpPr txBox="1"/>
          <p:nvPr/>
        </p:nvSpPr>
        <p:spPr>
          <a:xfrm>
            <a:off x="335359" y="6468758"/>
            <a:ext cx="10765778" cy="230832"/>
          </a:xfrm>
          <a:prstGeom prst="rect">
            <a:avLst/>
          </a:prstGeom>
          <a:noFill/>
        </p:spPr>
        <p:txBody>
          <a:bodyPr wrap="square" rtlCol="0">
            <a:spAutoFit/>
          </a:bodyPr>
          <a:lstStyle/>
          <a:p>
            <a:pPr algn="just">
              <a:defRPr/>
            </a:pPr>
            <a:r>
              <a:rPr lang="en-US" sz="900" i="1" dirty="0">
                <a:solidFill>
                  <a:srgbClr val="E6E6E6">
                    <a:lumMod val="10000"/>
                  </a:srgbClr>
                </a:solidFill>
              </a:rPr>
              <a:t>Source: </a:t>
            </a:r>
            <a:r>
              <a:rPr lang="en-US" sz="900" dirty="0">
                <a:solidFill>
                  <a:srgbClr val="E6E6E6">
                    <a:lumMod val="10000"/>
                  </a:srgbClr>
                </a:solidFill>
              </a:rPr>
              <a:t>IMF (</a:t>
            </a:r>
            <a:r>
              <a:rPr lang="en-US" sz="900" dirty="0" smtClean="0">
                <a:solidFill>
                  <a:srgbClr val="E6E6E6">
                    <a:lumMod val="10000"/>
                  </a:srgbClr>
                </a:solidFill>
              </a:rPr>
              <a:t>2019), </a:t>
            </a:r>
            <a:r>
              <a:rPr lang="fr-FR" sz="900" dirty="0">
                <a:solidFill>
                  <a:srgbClr val="E6E6E6">
                    <a:lumMod val="10000"/>
                  </a:srgbClr>
                </a:solidFill>
              </a:rPr>
              <a:t>données des Perspectives de l'économie mondiale du FMI (2019) a été utilisée</a:t>
            </a:r>
            <a:r>
              <a:rPr lang="en-US" sz="900" dirty="0" smtClean="0">
                <a:solidFill>
                  <a:srgbClr val="E6E6E6">
                    <a:lumMod val="10000"/>
                  </a:srgbClr>
                </a:solidFill>
              </a:rPr>
              <a:t>. </a:t>
            </a:r>
            <a:endParaRPr kumimoji="0" lang="en-US" sz="900" b="0" u="none" strike="noStrike" kern="1200" cap="none" spc="0" normalizeH="0" baseline="0" noProof="0" dirty="0">
              <a:ln>
                <a:noFill/>
              </a:ln>
              <a:solidFill>
                <a:srgbClr val="E6E6E6">
                  <a:lumMod val="10000"/>
                </a:srgbClr>
              </a:solidFill>
              <a:effectLst/>
              <a:uLnTx/>
              <a:uFillTx/>
              <a:latin typeface="Georgia"/>
            </a:endParaRPr>
          </a:p>
        </p:txBody>
      </p:sp>
      <p:sp>
        <p:nvSpPr>
          <p:cNvPr id="25" name="Content Placeholder 5"/>
          <p:cNvSpPr txBox="1">
            <a:spLocks/>
          </p:cNvSpPr>
          <p:nvPr/>
        </p:nvSpPr>
        <p:spPr>
          <a:xfrm>
            <a:off x="386591" y="1354635"/>
            <a:ext cx="11260464" cy="597599"/>
          </a:xfrm>
          <a:prstGeom prst="rect">
            <a:avLst/>
          </a:prstGeom>
        </p:spPr>
        <p:txBody>
          <a:bodyPr vert="horz" wrap="square" lIns="91440" tIns="45720" rIns="91440" bIns="45720" rtlCol="0">
            <a:spAutoFit/>
          </a:bodyPr>
          <a:lst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0" lvl="0" indent="0" algn="ctr">
              <a:spcBef>
                <a:spcPts val="100"/>
              </a:spcBef>
              <a:buClr>
                <a:srgbClr val="727272"/>
              </a:buClr>
              <a:buNone/>
              <a:defRPr/>
            </a:pPr>
            <a:r>
              <a:rPr lang="fr-FR" sz="1600" b="1" dirty="0">
                <a:solidFill>
                  <a:srgbClr val="000104"/>
                </a:solidFill>
              </a:rPr>
              <a:t>Perspectives de croissance économique par groupes d'économies</a:t>
            </a:r>
            <a:endParaRPr lang="fr-FR" sz="1600" dirty="0">
              <a:solidFill>
                <a:srgbClr val="000104"/>
              </a:solidFill>
            </a:endParaRPr>
          </a:p>
          <a:p>
            <a:pPr marL="0" lvl="0" indent="0" algn="ctr">
              <a:spcBef>
                <a:spcPts val="100"/>
              </a:spcBef>
              <a:buClr>
                <a:srgbClr val="727272"/>
              </a:buClr>
              <a:buNone/>
              <a:defRPr/>
            </a:pPr>
            <a:r>
              <a:rPr lang="fr-FR" sz="1600" dirty="0">
                <a:solidFill>
                  <a:srgbClr val="000104"/>
                </a:solidFill>
              </a:rPr>
              <a:t>(Croissance annuelle)</a:t>
            </a:r>
            <a:endParaRPr lang="en-US" sz="1600" i="1" dirty="0">
              <a:solidFill>
                <a:srgbClr val="000104"/>
              </a:solidFill>
            </a:endParaRPr>
          </a:p>
        </p:txBody>
      </p:sp>
      <p:sp>
        <p:nvSpPr>
          <p:cNvPr id="2" name="Slide Number Placeholder 1"/>
          <p:cNvSpPr>
            <a:spLocks noGrp="1"/>
          </p:cNvSpPr>
          <p:nvPr>
            <p:ph type="sldNum" sz="quarter" idx="4"/>
          </p:nvPr>
        </p:nvSpPr>
        <p:spPr/>
        <p:txBody>
          <a:bodyPr/>
          <a:lstStyle/>
          <a:p>
            <a:fld id="{0BAA0473-F754-4D0F-9C58-E13F8B10D593}" type="slidenum">
              <a:rPr lang="en-GB" smtClean="0"/>
              <a:t>5</a:t>
            </a:fld>
            <a:endParaRPr lang="en-GB"/>
          </a:p>
        </p:txBody>
      </p:sp>
      <p:graphicFrame>
        <p:nvGraphicFramePr>
          <p:cNvPr id="14" name="Gráfico 11">
            <a:extLst>
              <a:ext uri="{FF2B5EF4-FFF2-40B4-BE49-F238E27FC236}">
                <a16:creationId xmlns:a16="http://schemas.microsoft.com/office/drawing/2014/main" xmlns="" id="{4023A419-151A-1A48-8C14-C0D81AE57142}"/>
              </a:ext>
            </a:extLst>
          </p:cNvPr>
          <p:cNvGraphicFramePr>
            <a:graphicFrameLocks/>
          </p:cNvGraphicFramePr>
          <p:nvPr>
            <p:extLst>
              <p:ext uri="{D42A27DB-BD31-4B8C-83A1-F6EECF244321}">
                <p14:modId xmlns:p14="http://schemas.microsoft.com/office/powerpoint/2010/main" val="1965719710"/>
              </p:ext>
            </p:extLst>
          </p:nvPr>
        </p:nvGraphicFramePr>
        <p:xfrm>
          <a:off x="386591" y="1952234"/>
          <a:ext cx="10941409" cy="43562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57147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0000" y="237600"/>
            <a:ext cx="10752000" cy="1022400"/>
          </a:xfrm>
        </p:spPr>
        <p:txBody>
          <a:bodyPr/>
          <a:lstStyle/>
          <a:p>
            <a:r>
              <a:rPr lang="fr-FR" sz="2900" dirty="0" smtClean="0"/>
              <a:t>Les risques sont aussi liés à une guerre commerciale potentielle, des conditions financières plus difficiles et une volatilité accrue</a:t>
            </a:r>
            <a:endParaRPr lang="fr-FR" sz="2900" noProof="0" dirty="0"/>
          </a:p>
        </p:txBody>
      </p:sp>
      <p:sp>
        <p:nvSpPr>
          <p:cNvPr id="12" name="TextBox 11"/>
          <p:cNvSpPr txBox="1"/>
          <p:nvPr/>
        </p:nvSpPr>
        <p:spPr>
          <a:xfrm>
            <a:off x="303274" y="6184682"/>
            <a:ext cx="10605356" cy="646331"/>
          </a:xfrm>
          <a:prstGeom prst="rect">
            <a:avLst/>
          </a:prstGeom>
          <a:noFill/>
        </p:spPr>
        <p:txBody>
          <a:bodyPr wrap="square" rtlCol="0">
            <a:spAutoFit/>
          </a:bodyPr>
          <a:lstStyle/>
          <a:p>
            <a:pPr algn="just"/>
            <a:r>
              <a:rPr lang="en-US" sz="900" i="1" dirty="0">
                <a:solidFill>
                  <a:schemeClr val="bg2">
                    <a:lumMod val="10000"/>
                  </a:schemeClr>
                </a:solidFill>
              </a:rPr>
              <a:t>Notes:</a:t>
            </a:r>
            <a:r>
              <a:rPr lang="en-US" sz="900" dirty="0">
                <a:solidFill>
                  <a:schemeClr val="bg2">
                    <a:lumMod val="10000"/>
                  </a:schemeClr>
                </a:solidFill>
              </a:rPr>
              <a:t> </a:t>
            </a:r>
            <a:r>
              <a:rPr lang="fr-FR" sz="900" dirty="0">
                <a:solidFill>
                  <a:schemeClr val="bg2">
                    <a:lumMod val="10000"/>
                  </a:schemeClr>
                </a:solidFill>
              </a:rPr>
              <a:t>Pour le </a:t>
            </a:r>
            <a:r>
              <a:rPr lang="fr-FR" sz="900" dirty="0" smtClean="0">
                <a:solidFill>
                  <a:schemeClr val="bg2">
                    <a:lumMod val="10000"/>
                  </a:schemeClr>
                </a:solidFill>
              </a:rPr>
              <a:t>panel </a:t>
            </a:r>
            <a:r>
              <a:rPr lang="fr-FR" sz="900" dirty="0">
                <a:solidFill>
                  <a:schemeClr val="bg2">
                    <a:lumMod val="10000"/>
                  </a:schemeClr>
                </a:solidFill>
              </a:rPr>
              <a:t>A, moyenne pondérée pour l'Argentine, le Brésil, le Chili, la Colombie, le Mexique, le Pérou, l'Uruguay et le Venezuela. Le scénario d'augmentation des taux d'intérêt envisage une hausse supplémentaire et cumulative des taux d'intérêt à court terme aux États-Unis de 0,25 </a:t>
            </a:r>
            <a:r>
              <a:rPr lang="fr-FR" sz="900" dirty="0" err="1">
                <a:solidFill>
                  <a:schemeClr val="bg2">
                    <a:lumMod val="10000"/>
                  </a:schemeClr>
                </a:solidFill>
              </a:rPr>
              <a:t>bp</a:t>
            </a:r>
            <a:r>
              <a:rPr lang="fr-FR" sz="900" dirty="0">
                <a:solidFill>
                  <a:schemeClr val="bg2">
                    <a:lumMod val="10000"/>
                  </a:schemeClr>
                </a:solidFill>
              </a:rPr>
              <a:t> par rapport au niveau de référence (les taux d'intérêt ont plafonné après 2019). Les scénarios de guerre commerciale sont modélisés sur la base de projections d’Oxford </a:t>
            </a:r>
            <a:r>
              <a:rPr lang="fr-FR" sz="900" dirty="0" err="1">
                <a:solidFill>
                  <a:schemeClr val="bg2">
                    <a:lumMod val="10000"/>
                  </a:schemeClr>
                </a:solidFill>
              </a:rPr>
              <a:t>Economics</a:t>
            </a:r>
            <a:r>
              <a:rPr lang="fr-FR" sz="900" dirty="0">
                <a:solidFill>
                  <a:schemeClr val="bg2">
                    <a:lumMod val="10000"/>
                  </a:schemeClr>
                </a:solidFill>
              </a:rPr>
              <a:t> concernant l’impact des droits de douane sur le PIB américain et le PIB chinois</a:t>
            </a:r>
            <a:r>
              <a:rPr lang="fr-FR" sz="900" dirty="0" smtClean="0">
                <a:solidFill>
                  <a:schemeClr val="bg2">
                    <a:lumMod val="10000"/>
                  </a:schemeClr>
                </a:solidFill>
              </a:rPr>
              <a:t>.</a:t>
            </a:r>
          </a:p>
          <a:p>
            <a:pPr algn="just"/>
            <a:r>
              <a:rPr lang="en-US" sz="900" i="1" dirty="0" smtClean="0">
                <a:solidFill>
                  <a:schemeClr val="bg2">
                    <a:lumMod val="10000"/>
                  </a:schemeClr>
                </a:solidFill>
              </a:rPr>
              <a:t>Source</a:t>
            </a:r>
            <a:r>
              <a:rPr lang="en-US" sz="900" i="1" dirty="0">
                <a:solidFill>
                  <a:schemeClr val="bg2">
                    <a:lumMod val="10000"/>
                  </a:schemeClr>
                </a:solidFill>
              </a:rPr>
              <a:t>:</a:t>
            </a:r>
            <a:r>
              <a:rPr lang="en-US" sz="900" dirty="0">
                <a:solidFill>
                  <a:schemeClr val="bg2">
                    <a:lumMod val="10000"/>
                  </a:schemeClr>
                </a:solidFill>
              </a:rPr>
              <a:t> OECD/ECLAC/CAF </a:t>
            </a:r>
            <a:r>
              <a:rPr lang="fr-FR" sz="900" dirty="0">
                <a:solidFill>
                  <a:schemeClr val="bg2">
                    <a:lumMod val="10000"/>
                  </a:schemeClr>
                </a:solidFill>
              </a:rPr>
              <a:t>Perspectives économiques de l'Amérique latine </a:t>
            </a:r>
            <a:r>
              <a:rPr lang="fr-FR" sz="900" dirty="0" smtClean="0">
                <a:solidFill>
                  <a:schemeClr val="bg2">
                    <a:lumMod val="10000"/>
                  </a:schemeClr>
                </a:solidFill>
              </a:rPr>
              <a:t>2019:Développement </a:t>
            </a:r>
            <a:r>
              <a:rPr lang="fr-FR" sz="900" dirty="0">
                <a:solidFill>
                  <a:schemeClr val="bg2">
                    <a:lumMod val="10000"/>
                  </a:schemeClr>
                </a:solidFill>
              </a:rPr>
              <a:t>en </a:t>
            </a:r>
            <a:r>
              <a:rPr lang="fr-FR" sz="900" dirty="0" smtClean="0">
                <a:solidFill>
                  <a:schemeClr val="bg2">
                    <a:lumMod val="10000"/>
                  </a:schemeClr>
                </a:solidFill>
              </a:rPr>
              <a:t>Transition.</a:t>
            </a:r>
            <a:endParaRPr lang="en-US" sz="900" dirty="0">
              <a:solidFill>
                <a:schemeClr val="bg2">
                  <a:lumMod val="10000"/>
                </a:schemeClr>
              </a:solidFill>
            </a:endParaRPr>
          </a:p>
        </p:txBody>
      </p:sp>
      <p:sp>
        <p:nvSpPr>
          <p:cNvPr id="2" name="Slide Number Placeholder 1"/>
          <p:cNvSpPr>
            <a:spLocks noGrp="1"/>
          </p:cNvSpPr>
          <p:nvPr>
            <p:ph type="sldNum" sz="quarter" idx="4"/>
          </p:nvPr>
        </p:nvSpPr>
        <p:spPr/>
        <p:txBody>
          <a:bodyPr/>
          <a:lstStyle/>
          <a:p>
            <a:fld id="{0BAA0473-F754-4D0F-9C58-E13F8B10D593}" type="slidenum">
              <a:rPr lang="en-GB" smtClean="0"/>
              <a:t>6</a:t>
            </a:fld>
            <a:endParaRPr lang="en-GB"/>
          </a:p>
        </p:txBody>
      </p:sp>
      <p:sp>
        <p:nvSpPr>
          <p:cNvPr id="9" name="Rectangle 8"/>
          <p:cNvSpPr/>
          <p:nvPr/>
        </p:nvSpPr>
        <p:spPr>
          <a:xfrm>
            <a:off x="641684" y="1402128"/>
            <a:ext cx="10792934" cy="369332"/>
          </a:xfrm>
          <a:prstGeom prst="rect">
            <a:avLst/>
          </a:prstGeom>
        </p:spPr>
        <p:txBody>
          <a:bodyPr wrap="square">
            <a:spAutoFit/>
          </a:bodyPr>
          <a:lstStyle/>
          <a:p>
            <a:pPr algn="ctr">
              <a:spcBef>
                <a:spcPts val="100"/>
              </a:spcBef>
            </a:pPr>
            <a:r>
              <a:rPr lang="fr-FR" b="1" dirty="0">
                <a:solidFill>
                  <a:srgbClr val="000104"/>
                </a:solidFill>
              </a:rPr>
              <a:t>Amérique latine et les Caraïbes: </a:t>
            </a:r>
            <a:r>
              <a:rPr lang="fr-FR" b="1" dirty="0" smtClean="0">
                <a:solidFill>
                  <a:srgbClr val="000104"/>
                </a:solidFill>
              </a:rPr>
              <a:t>croissance du PIB</a:t>
            </a:r>
            <a:endParaRPr lang="en-US" b="1" dirty="0">
              <a:solidFill>
                <a:srgbClr val="000104"/>
              </a:solidFill>
            </a:endParaRPr>
          </a:p>
        </p:txBody>
      </p:sp>
      <p:graphicFrame>
        <p:nvGraphicFramePr>
          <p:cNvPr id="10" name="Gráfico 2">
            <a:extLst>
              <a:ext uri="{FF2B5EF4-FFF2-40B4-BE49-F238E27FC236}">
                <a16:creationId xmlns:a16="http://schemas.microsoft.com/office/drawing/2014/main" xmlns="" id="{00000000-0008-0000-0000-000003000000}"/>
              </a:ext>
            </a:extLst>
          </p:cNvPr>
          <p:cNvGraphicFramePr>
            <a:graphicFrameLocks/>
          </p:cNvGraphicFramePr>
          <p:nvPr>
            <p:extLst>
              <p:ext uri="{D42A27DB-BD31-4B8C-83A1-F6EECF244321}">
                <p14:modId xmlns:p14="http://schemas.microsoft.com/office/powerpoint/2010/main" val="3841346348"/>
              </p:ext>
            </p:extLst>
          </p:nvPr>
        </p:nvGraphicFramePr>
        <p:xfrm>
          <a:off x="641684" y="1913588"/>
          <a:ext cx="10719043" cy="39940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5094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smtClean="0"/>
              <a:t>Les performances économiques vulnérables ont une incidence sur les dimensions sociales (I)</a:t>
            </a:r>
            <a:endParaRPr lang="fr-FR" noProof="0" dirty="0"/>
          </a:p>
        </p:txBody>
      </p:sp>
      <p:sp>
        <p:nvSpPr>
          <p:cNvPr id="4" name="Content Placeholder 5"/>
          <p:cNvSpPr txBox="1">
            <a:spLocks noGrp="1"/>
          </p:cNvSpPr>
          <p:nvPr>
            <p:ph idx="1"/>
          </p:nvPr>
        </p:nvSpPr>
        <p:spPr>
          <a:xfrm>
            <a:off x="551384" y="1489599"/>
            <a:ext cx="11233248" cy="369332"/>
          </a:xfrm>
          <a:prstGeom prst="rect">
            <a:avLst/>
          </a:prstGeom>
        </p:spPr>
        <p:txBody>
          <a:bodyPr vert="horz" wrap="square" lIns="91440" tIns="45720" rIns="91440" bIns="45720" rtlCol="0">
            <a:spAutoFit/>
          </a:bodyPr>
          <a:lstStyle/>
          <a:p>
            <a:pPr marL="0" indent="0" algn="ctr">
              <a:buNone/>
            </a:pPr>
            <a:r>
              <a:rPr lang="fr-FR" sz="1800" b="1" dirty="0" smtClean="0">
                <a:solidFill>
                  <a:srgbClr val="000104"/>
                </a:solidFill>
              </a:rPr>
              <a:t>Pauvreté et inégalités en Amérique latine et Caraïbes (ALC)</a:t>
            </a:r>
            <a:endParaRPr lang="fr-FR" sz="1800" b="1" noProof="0" dirty="0">
              <a:solidFill>
                <a:srgbClr val="000104"/>
              </a:solidFill>
            </a:endParaRPr>
          </a:p>
        </p:txBody>
      </p:sp>
      <p:sp>
        <p:nvSpPr>
          <p:cNvPr id="5" name="TextBox 4"/>
          <p:cNvSpPr txBox="1"/>
          <p:nvPr/>
        </p:nvSpPr>
        <p:spPr>
          <a:xfrm>
            <a:off x="198457" y="6411600"/>
            <a:ext cx="8280587" cy="369332"/>
          </a:xfrm>
          <a:prstGeom prst="rect">
            <a:avLst/>
          </a:prstGeom>
          <a:noFill/>
        </p:spPr>
        <p:txBody>
          <a:bodyPr wrap="square" rtlCol="0">
            <a:spAutoFit/>
          </a:bodyPr>
          <a:lstStyle/>
          <a:p>
            <a:pPr algn="just">
              <a:defRPr/>
            </a:pPr>
            <a:r>
              <a:rPr lang="en-US" sz="900" i="1" dirty="0">
                <a:solidFill>
                  <a:srgbClr val="E6E6E6">
                    <a:lumMod val="10000"/>
                  </a:srgbClr>
                </a:solidFill>
              </a:rPr>
              <a:t>Notes: </a:t>
            </a:r>
            <a:r>
              <a:rPr lang="fr-FR" sz="900" dirty="0">
                <a:solidFill>
                  <a:srgbClr val="E6E6E6">
                    <a:lumMod val="10000"/>
                  </a:srgbClr>
                </a:solidFill>
              </a:rPr>
              <a:t>Les données sur la pauvreté pour 2018 sont des estimations</a:t>
            </a:r>
            <a:r>
              <a:rPr lang="fr-FR" sz="900" dirty="0" smtClean="0">
                <a:solidFill>
                  <a:srgbClr val="E6E6E6">
                    <a:lumMod val="10000"/>
                  </a:srgbClr>
                </a:solidFill>
              </a:rPr>
              <a:t>.</a:t>
            </a:r>
          </a:p>
          <a:p>
            <a:pPr algn="just">
              <a:defRPr/>
            </a:pPr>
            <a:r>
              <a:rPr lang="en-US" sz="900" i="1" dirty="0" smtClean="0">
                <a:solidFill>
                  <a:srgbClr val="E6E6E6">
                    <a:lumMod val="10000"/>
                  </a:srgbClr>
                </a:solidFill>
              </a:rPr>
              <a:t>Source</a:t>
            </a:r>
            <a:r>
              <a:rPr lang="en-US" sz="900" i="1" dirty="0">
                <a:solidFill>
                  <a:srgbClr val="E6E6E6">
                    <a:lumMod val="10000"/>
                  </a:srgbClr>
                </a:solidFill>
              </a:rPr>
              <a:t>: </a:t>
            </a:r>
            <a:r>
              <a:rPr lang="fr-FR" sz="900" dirty="0">
                <a:solidFill>
                  <a:srgbClr val="E6E6E6">
                    <a:lumMod val="10000"/>
                  </a:srgbClr>
                </a:solidFill>
              </a:rPr>
              <a:t>OECD/ECLAC/CAF Perspectives économiques de l'Amérique latine 2019:Développement en Transition</a:t>
            </a:r>
            <a:r>
              <a:rPr lang="fr-FR" sz="900" dirty="0" smtClean="0">
                <a:solidFill>
                  <a:srgbClr val="E6E6E6">
                    <a:lumMod val="10000"/>
                  </a:srgbClr>
                </a:solidFill>
              </a:rPr>
              <a:t>.</a:t>
            </a:r>
            <a:endParaRPr kumimoji="0" lang="en-US" sz="900" b="0" u="none" strike="noStrike" kern="1200" cap="none" spc="0" normalizeH="0" baseline="0" noProof="0" dirty="0">
              <a:ln>
                <a:noFill/>
              </a:ln>
              <a:solidFill>
                <a:srgbClr val="E6E6E6">
                  <a:lumMod val="10000"/>
                </a:srgbClr>
              </a:solidFill>
              <a:effectLst/>
              <a:uLnTx/>
              <a:uFillTx/>
              <a:latin typeface="Georgia"/>
            </a:endParaRPr>
          </a:p>
        </p:txBody>
      </p:sp>
      <p:sp>
        <p:nvSpPr>
          <p:cNvPr id="2" name="Slide Number Placeholder 1"/>
          <p:cNvSpPr>
            <a:spLocks noGrp="1"/>
          </p:cNvSpPr>
          <p:nvPr>
            <p:ph type="sldNum" sz="quarter" idx="4"/>
          </p:nvPr>
        </p:nvSpPr>
        <p:spPr/>
        <p:txBody>
          <a:bodyPr/>
          <a:lstStyle/>
          <a:p>
            <a:fld id="{0BAA0473-F754-4D0F-9C58-E13F8B10D593}" type="slidenum">
              <a:rPr lang="en-GB" smtClean="0"/>
              <a:t>7</a:t>
            </a:fld>
            <a:endParaRPr lang="en-GB"/>
          </a:p>
        </p:txBody>
      </p:sp>
      <p:graphicFrame>
        <p:nvGraphicFramePr>
          <p:cNvPr id="9" name="Chart 8"/>
          <p:cNvGraphicFramePr>
            <a:graphicFrameLocks/>
          </p:cNvGraphicFramePr>
          <p:nvPr>
            <p:extLst>
              <p:ext uri="{D42A27DB-BD31-4B8C-83A1-F6EECF244321}">
                <p14:modId xmlns:p14="http://schemas.microsoft.com/office/powerpoint/2010/main" val="1313345416"/>
              </p:ext>
            </p:extLst>
          </p:nvPr>
        </p:nvGraphicFramePr>
        <p:xfrm>
          <a:off x="198457" y="1858931"/>
          <a:ext cx="5416279" cy="4552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619203277"/>
              </p:ext>
            </p:extLst>
          </p:nvPr>
        </p:nvGraphicFramePr>
        <p:xfrm>
          <a:off x="6048480" y="1858931"/>
          <a:ext cx="5471520" cy="455266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59125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dirty="0"/>
              <a:t>Sommaire</a:t>
            </a:r>
            <a:endParaRPr lang="fr-FR" noProof="0" dirty="0"/>
          </a:p>
        </p:txBody>
      </p:sp>
      <p:sp>
        <p:nvSpPr>
          <p:cNvPr id="2" name="Slide Number Placeholder 1"/>
          <p:cNvSpPr>
            <a:spLocks noGrp="1"/>
          </p:cNvSpPr>
          <p:nvPr>
            <p:ph type="sldNum" sz="quarter" idx="4"/>
          </p:nvPr>
        </p:nvSpPr>
        <p:spPr/>
        <p:txBody>
          <a:bodyPr/>
          <a:lstStyle/>
          <a:p>
            <a:fld id="{0BAA0473-F754-4D0F-9C58-E13F8B10D593}" type="slidenum">
              <a:rPr lang="en-GB" smtClean="0"/>
              <a:t>8</a:t>
            </a:fld>
            <a:endParaRPr lang="en-GB"/>
          </a:p>
        </p:txBody>
      </p:sp>
      <p:grpSp>
        <p:nvGrpSpPr>
          <p:cNvPr id="18" name="Group 17"/>
          <p:cNvGrpSpPr/>
          <p:nvPr/>
        </p:nvGrpSpPr>
        <p:grpSpPr>
          <a:xfrm>
            <a:off x="2003948" y="2175815"/>
            <a:ext cx="8060332" cy="378624"/>
            <a:chOff x="1174887" y="2189463"/>
            <a:chExt cx="8060332" cy="378624"/>
          </a:xfrm>
        </p:grpSpPr>
        <p:sp>
          <p:nvSpPr>
            <p:cNvPr id="6" name="TextBox 5"/>
            <p:cNvSpPr txBox="1"/>
            <p:nvPr/>
          </p:nvSpPr>
          <p:spPr>
            <a:xfrm>
              <a:off x="1174887" y="2198755"/>
              <a:ext cx="360040" cy="369332"/>
            </a:xfrm>
            <a:prstGeom prst="rect">
              <a:avLst/>
            </a:prstGeom>
            <a:solidFill>
              <a:schemeClr val="bg1">
                <a:lumMod val="85000"/>
              </a:schemeClr>
            </a:solidFill>
            <a:ln>
              <a:solidFill>
                <a:schemeClr val="bg1">
                  <a:lumMod val="50000"/>
                </a:schemeClr>
              </a:solidFill>
            </a:ln>
          </p:spPr>
          <p:txBody>
            <a:bodyPr wrap="square" rtlCol="0">
              <a:spAutoFit/>
            </a:bodyPr>
            <a:lstStyle/>
            <a:p>
              <a:pPr algn="ctr"/>
              <a:r>
                <a:rPr lang="en-GB" b="1" dirty="0">
                  <a:solidFill>
                    <a:schemeClr val="tx2"/>
                  </a:solidFill>
                  <a:latin typeface="Arial Narrow" panose="020B0606020202030204" pitchFamily="34" charset="0"/>
                </a:rPr>
                <a:t>1</a:t>
              </a:r>
            </a:p>
          </p:txBody>
        </p:sp>
        <p:sp>
          <p:nvSpPr>
            <p:cNvPr id="7" name="TextBox 6"/>
            <p:cNvSpPr txBox="1"/>
            <p:nvPr/>
          </p:nvSpPr>
          <p:spPr>
            <a:xfrm>
              <a:off x="1822959" y="2189463"/>
              <a:ext cx="7412260" cy="369332"/>
            </a:xfrm>
            <a:prstGeom prst="rect">
              <a:avLst/>
            </a:prstGeom>
            <a:solidFill>
              <a:schemeClr val="bg1">
                <a:lumMod val="85000"/>
              </a:schemeClr>
            </a:solidFill>
            <a:ln>
              <a:solidFill>
                <a:schemeClr val="bg1">
                  <a:lumMod val="50000"/>
                </a:schemeClr>
              </a:solidFill>
            </a:ln>
          </p:spPr>
          <p:txBody>
            <a:bodyPr wrap="square" rtlCol="0">
              <a:spAutoFit/>
            </a:bodyPr>
            <a:lstStyle/>
            <a:p>
              <a:r>
                <a:rPr lang="fr-FR" b="1" dirty="0">
                  <a:solidFill>
                    <a:schemeClr val="tx2"/>
                  </a:solidFill>
                  <a:latin typeface="Arial Narrow" panose="020B0606020202030204" pitchFamily="34" charset="0"/>
                </a:rPr>
                <a:t>Perspectives macroéconomiques en ALC et développement au-delà du PIB</a:t>
              </a:r>
              <a:endParaRPr lang="en-GB" b="1" dirty="0">
                <a:solidFill>
                  <a:schemeClr val="tx2"/>
                </a:solidFill>
                <a:latin typeface="Arial Narrow" panose="020B0606020202030204" pitchFamily="34" charset="0"/>
              </a:endParaRPr>
            </a:p>
          </p:txBody>
        </p:sp>
      </p:grpSp>
      <p:grpSp>
        <p:nvGrpSpPr>
          <p:cNvPr id="19" name="Group 18"/>
          <p:cNvGrpSpPr/>
          <p:nvPr/>
        </p:nvGrpSpPr>
        <p:grpSpPr>
          <a:xfrm>
            <a:off x="1787924" y="2867475"/>
            <a:ext cx="8496944" cy="504000"/>
            <a:chOff x="849682" y="2847427"/>
            <a:chExt cx="8496944" cy="504000"/>
          </a:xfrm>
        </p:grpSpPr>
        <p:sp>
          <p:nvSpPr>
            <p:cNvPr id="8" name="Rectangle 7"/>
            <p:cNvSpPr/>
            <p:nvPr/>
          </p:nvSpPr>
          <p:spPr>
            <a:xfrm>
              <a:off x="849682" y="2847427"/>
              <a:ext cx="8496944" cy="504000"/>
            </a:xfrm>
            <a:prstGeom prst="rect">
              <a:avLst/>
            </a:prstGeom>
            <a:noFill/>
            <a:ln w="15875">
              <a:solidFill>
                <a:schemeClr val="accent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065706" y="2919379"/>
              <a:ext cx="360040" cy="369332"/>
            </a:xfrm>
            <a:prstGeom prst="rect">
              <a:avLst/>
            </a:prstGeom>
            <a:solidFill>
              <a:schemeClr val="bg1">
                <a:lumMod val="85000"/>
              </a:schemeClr>
            </a:solidFill>
            <a:ln>
              <a:solidFill>
                <a:schemeClr val="bg1">
                  <a:lumMod val="50000"/>
                </a:schemeClr>
              </a:solidFill>
            </a:ln>
          </p:spPr>
          <p:txBody>
            <a:bodyPr wrap="square" rtlCol="0">
              <a:spAutoFit/>
            </a:bodyPr>
            <a:lstStyle/>
            <a:p>
              <a:pPr algn="ctr"/>
              <a:r>
                <a:rPr lang="fr-FR" b="1" dirty="0">
                  <a:solidFill>
                    <a:schemeClr val="tx2"/>
                  </a:solidFill>
                  <a:latin typeface="Arial Narrow" panose="020B0606020202030204" pitchFamily="34" charset="0"/>
                </a:rPr>
                <a:t>2</a:t>
              </a:r>
              <a:endParaRPr lang="en-GB" b="1" dirty="0">
                <a:solidFill>
                  <a:schemeClr val="tx2"/>
                </a:solidFill>
                <a:latin typeface="Arial Narrow" panose="020B0606020202030204" pitchFamily="34" charset="0"/>
              </a:endParaRPr>
            </a:p>
          </p:txBody>
        </p:sp>
        <p:sp>
          <p:nvSpPr>
            <p:cNvPr id="10" name="TextBox 9"/>
            <p:cNvSpPr txBox="1"/>
            <p:nvPr/>
          </p:nvSpPr>
          <p:spPr>
            <a:xfrm>
              <a:off x="1713778" y="2910087"/>
              <a:ext cx="7412260" cy="369332"/>
            </a:xfrm>
            <a:prstGeom prst="rect">
              <a:avLst/>
            </a:prstGeom>
            <a:solidFill>
              <a:schemeClr val="bg1">
                <a:lumMod val="85000"/>
              </a:schemeClr>
            </a:solidFill>
            <a:ln>
              <a:solidFill>
                <a:schemeClr val="bg1">
                  <a:lumMod val="50000"/>
                </a:schemeClr>
              </a:solidFill>
            </a:ln>
          </p:spPr>
          <p:txBody>
            <a:bodyPr wrap="square" rtlCol="0">
              <a:spAutoFit/>
            </a:bodyPr>
            <a:lstStyle/>
            <a:p>
              <a:r>
                <a:rPr lang="fr-FR" b="1" dirty="0">
                  <a:solidFill>
                    <a:schemeClr val="tx2"/>
                  </a:solidFill>
                  <a:latin typeface="Arial Narrow" panose="020B0606020202030204" pitchFamily="34" charset="0"/>
                </a:rPr>
                <a:t>Les «nouveaux» pièges de développement</a:t>
              </a:r>
              <a:endParaRPr lang="en-GB" b="1" dirty="0">
                <a:solidFill>
                  <a:schemeClr val="tx2"/>
                </a:solidFill>
                <a:latin typeface="Arial Narrow" panose="020B0606020202030204" pitchFamily="34" charset="0"/>
              </a:endParaRPr>
            </a:p>
          </p:txBody>
        </p:sp>
      </p:grpSp>
    </p:spTree>
    <p:extLst>
      <p:ext uri="{BB962C8B-B14F-4D97-AF65-F5344CB8AC3E}">
        <p14:creationId xmlns:p14="http://schemas.microsoft.com/office/powerpoint/2010/main" val="193930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0BAA0473-F754-4D0F-9C58-E13F8B10D593}" type="slidenum">
              <a:rPr lang="en-GB" smtClean="0"/>
              <a:t>9</a:t>
            </a:fld>
            <a:endParaRPr lang="en-GB"/>
          </a:p>
        </p:txBody>
      </p:sp>
      <p:sp>
        <p:nvSpPr>
          <p:cNvPr id="4" name="Title 3"/>
          <p:cNvSpPr>
            <a:spLocks noGrp="1"/>
          </p:cNvSpPr>
          <p:nvPr>
            <p:ph type="title"/>
          </p:nvPr>
        </p:nvSpPr>
        <p:spPr>
          <a:xfrm>
            <a:off x="1440000" y="189474"/>
            <a:ext cx="10752000" cy="1022400"/>
          </a:xfrm>
        </p:spPr>
        <p:txBody>
          <a:bodyPr/>
          <a:lstStyle/>
          <a:p>
            <a:r>
              <a:rPr lang="fr-FR" sz="2900" dirty="0" smtClean="0"/>
              <a:t>A mesure que les pays d’ALC se dirigent vers des niveaux de développement plus élevés, ils sont confrontés à de «nouveaux» pièges de développement</a:t>
            </a:r>
            <a:endParaRPr lang="fr-FR" sz="2900"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2578" b="2481"/>
          <a:stretch/>
        </p:blipFill>
        <p:spPr>
          <a:xfrm>
            <a:off x="3755938" y="1779157"/>
            <a:ext cx="4668000" cy="4877243"/>
          </a:xfrm>
          <a:prstGeom prst="roundRect">
            <a:avLst/>
          </a:prstGeom>
          <a:ln>
            <a:noFill/>
          </a:ln>
          <a:effectLst>
            <a:outerShdw blurRad="292100" dist="139700" dir="2700000" algn="tl" rotWithShape="0">
              <a:srgbClr val="333333">
                <a:alpha val="65000"/>
              </a:srgbClr>
            </a:outerShdw>
          </a:effectLst>
        </p:spPr>
      </p:pic>
      <p:sp>
        <p:nvSpPr>
          <p:cNvPr id="5" name="Rectangle 4"/>
          <p:cNvSpPr/>
          <p:nvPr/>
        </p:nvSpPr>
        <p:spPr>
          <a:xfrm>
            <a:off x="659876" y="1405389"/>
            <a:ext cx="10860124" cy="369332"/>
          </a:xfrm>
          <a:prstGeom prst="rect">
            <a:avLst/>
          </a:prstGeom>
        </p:spPr>
        <p:txBody>
          <a:bodyPr wrap="square">
            <a:spAutoFit/>
          </a:bodyPr>
          <a:lstStyle/>
          <a:p>
            <a:pPr algn="ctr"/>
            <a:r>
              <a:rPr lang="fr-FR" b="1" dirty="0">
                <a:solidFill>
                  <a:srgbClr val="000104"/>
                </a:solidFill>
              </a:rPr>
              <a:t>Les progrès </a:t>
            </a:r>
            <a:r>
              <a:rPr lang="fr-FR" b="1" dirty="0" smtClean="0">
                <a:solidFill>
                  <a:srgbClr val="000104"/>
                </a:solidFill>
              </a:rPr>
              <a:t>en ALC s'accompagnent </a:t>
            </a:r>
            <a:r>
              <a:rPr lang="fr-FR" b="1" dirty="0">
                <a:solidFill>
                  <a:srgbClr val="000104"/>
                </a:solidFill>
              </a:rPr>
              <a:t>de nouveaux défis de développement</a:t>
            </a:r>
            <a:endParaRPr lang="en-GB" b="1" dirty="0">
              <a:solidFill>
                <a:srgbClr val="000104"/>
              </a:solidFill>
            </a:endParaRPr>
          </a:p>
        </p:txBody>
      </p:sp>
      <p:sp>
        <p:nvSpPr>
          <p:cNvPr id="6" name="TextBox 5"/>
          <p:cNvSpPr txBox="1"/>
          <p:nvPr/>
        </p:nvSpPr>
        <p:spPr>
          <a:xfrm>
            <a:off x="0" y="6611782"/>
            <a:ext cx="8280587" cy="230832"/>
          </a:xfrm>
          <a:prstGeom prst="rect">
            <a:avLst/>
          </a:prstGeom>
          <a:noFill/>
        </p:spPr>
        <p:txBody>
          <a:bodyPr wrap="square" rtlCol="0">
            <a:spAutoFit/>
          </a:bodyPr>
          <a:lstStyle/>
          <a:p>
            <a:pPr algn="just">
              <a:defRPr/>
            </a:pPr>
            <a:r>
              <a:rPr lang="en-US" sz="900" i="1" dirty="0">
                <a:solidFill>
                  <a:srgbClr val="E6E6E6">
                    <a:lumMod val="10000"/>
                  </a:srgbClr>
                </a:solidFill>
              </a:rPr>
              <a:t>Source</a:t>
            </a:r>
            <a:r>
              <a:rPr lang="en-US" sz="900" dirty="0">
                <a:solidFill>
                  <a:srgbClr val="E6E6E6">
                    <a:lumMod val="10000"/>
                  </a:srgbClr>
                </a:solidFill>
              </a:rPr>
              <a:t>: </a:t>
            </a:r>
            <a:r>
              <a:rPr lang="fr-FR" sz="900" dirty="0">
                <a:solidFill>
                  <a:srgbClr val="E6E6E6">
                    <a:lumMod val="10000"/>
                  </a:srgbClr>
                </a:solidFill>
              </a:rPr>
              <a:t>OECD/ECLAC/CAF Perspectives économiques de l'Amérique latine 2019:Développement en </a:t>
            </a:r>
            <a:r>
              <a:rPr lang="fr-FR" sz="900" dirty="0" smtClean="0">
                <a:solidFill>
                  <a:srgbClr val="E6E6E6">
                    <a:lumMod val="10000"/>
                  </a:srgbClr>
                </a:solidFill>
              </a:rPr>
              <a:t>Transition</a:t>
            </a:r>
            <a:r>
              <a:rPr lang="en-US" sz="900" dirty="0" smtClean="0">
                <a:solidFill>
                  <a:srgbClr val="E6E6E6">
                    <a:lumMod val="10000"/>
                  </a:srgbClr>
                </a:solidFill>
              </a:rPr>
              <a:t>.</a:t>
            </a:r>
            <a:endParaRPr lang="en-US" sz="900" dirty="0">
              <a:solidFill>
                <a:srgbClr val="E6E6E6">
                  <a:lumMod val="10000"/>
                </a:srgbClr>
              </a:solidFill>
            </a:endParaRPr>
          </a:p>
        </p:txBody>
      </p:sp>
    </p:spTree>
    <p:extLst>
      <p:ext uri="{BB962C8B-B14F-4D97-AF65-F5344CB8AC3E}">
        <p14:creationId xmlns:p14="http://schemas.microsoft.com/office/powerpoint/2010/main" val="32915460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2873</TotalTime>
  <Words>1212</Words>
  <Application>Microsoft Office PowerPoint</Application>
  <PresentationFormat>Personnalisé</PresentationFormat>
  <Paragraphs>129</Paragraphs>
  <Slides>18</Slides>
  <Notes>11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OCDE_Français_blanc</vt:lpstr>
      <vt:lpstr>  </vt:lpstr>
      <vt:lpstr>Sommaire</vt:lpstr>
      <vt:lpstr>Reprise économique modeste avec faible potentiel de croissance</vt:lpstr>
      <vt:lpstr>L'hétérogénéité reste élevée dans la région: les Amériques Latines</vt:lpstr>
      <vt:lpstr>Le contexte international présente plusieurs risques pour la région</vt:lpstr>
      <vt:lpstr>Les risques sont aussi liés à une guerre commerciale potentielle, des conditions financières plus difficiles et une volatilité accrue</vt:lpstr>
      <vt:lpstr>Les performances économiques vulnérables ont une incidence sur les dimensions sociales (I)</vt:lpstr>
      <vt:lpstr>Sommaire</vt:lpstr>
      <vt:lpstr>A mesure que les pays d’ALC se dirigent vers des niveaux de développement plus élevés, ils sont confrontés à de «nouveaux» pièges de développement</vt:lpstr>
      <vt:lpstr>Le piège de la productivité: stagnation des niveaux de productivité du travail</vt:lpstr>
      <vt:lpstr>Le piège de la productivité</vt:lpstr>
      <vt:lpstr>Le piège de la vulnérabilité sociale: la classe moyenne vulnérable, le plus grand groupe socio-économique de la région</vt:lpstr>
      <vt:lpstr>Le piège de la vulnérabilité sociale</vt:lpstr>
      <vt:lpstr>Le piège institutionnel: la morale fiscale s'est détériorée</vt:lpstr>
      <vt:lpstr>Le piège institutionnel</vt:lpstr>
      <vt:lpstr>Le piège environnemental: une croissance économique fortement associée à la croissance des émissions de GES</vt:lpstr>
      <vt:lpstr>Le piège environnemental</vt:lpstr>
      <vt:lpstr>Présentation PowerPoint</vt:lpstr>
    </vt:vector>
  </TitlesOfParts>
  <Company>OECD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CABUTTO Cristina, DEV/GD/LAC</dc:creator>
  <cp:lastModifiedBy>SDAVID</cp:lastModifiedBy>
  <cp:revision>218</cp:revision>
  <dcterms:created xsi:type="dcterms:W3CDTF">2019-03-06T15:51:47Z</dcterms:created>
  <dcterms:modified xsi:type="dcterms:W3CDTF">2019-05-28T18:01:21Z</dcterms:modified>
</cp:coreProperties>
</file>