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0" r:id="rId2"/>
    <p:sldId id="263" r:id="rId3"/>
    <p:sldId id="269" r:id="rId4"/>
    <p:sldId id="270" r:id="rId5"/>
    <p:sldId id="271" r:id="rId6"/>
    <p:sldId id="272" r:id="rId7"/>
    <p:sldId id="273" r:id="rId8"/>
    <p:sldId id="274" r:id="rId9"/>
    <p:sldId id="275" r:id="rId10"/>
    <p:sldId id="277" r:id="rId11"/>
    <p:sldId id="278" r:id="rId12"/>
    <p:sldId id="282" r:id="rId13"/>
    <p:sldId id="280" r:id="rId14"/>
    <p:sldId id="281" r:id="rId15"/>
  </p:sldIdLst>
  <p:sldSz cx="12192000" cy="6858000"/>
  <p:notesSz cx="6805613" cy="99441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1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Style moyen 3 - Accentuation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D03447BB-5D67-496B-8E87-E561075AD55C}" styleName="Style foncé 1 - Accentuation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FAFF4FC2-622B-426C-BF2E-1E7DFEA88AA2}" type="datetimeFigureOut">
              <a:rPr lang="fr-FR" smtClean="0"/>
              <a:t>19/11/2020</a:t>
            </a:fld>
            <a:endParaRPr lang="fr-FR"/>
          </a:p>
        </p:txBody>
      </p:sp>
      <p:sp>
        <p:nvSpPr>
          <p:cNvPr id="4" name="Espace réservé de l'image des diapositives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1038" y="4786313"/>
            <a:ext cx="5443537" cy="3914775"/>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5625"/>
            <a:ext cx="2949575" cy="4984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450" y="9445625"/>
            <a:ext cx="2949575" cy="498475"/>
          </a:xfrm>
          <a:prstGeom prst="rect">
            <a:avLst/>
          </a:prstGeom>
        </p:spPr>
        <p:txBody>
          <a:bodyPr vert="horz" lIns="91440" tIns="45720" rIns="91440" bIns="45720" rtlCol="0" anchor="b"/>
          <a:lstStyle>
            <a:lvl1pPr algn="r">
              <a:defRPr sz="1200"/>
            </a:lvl1pPr>
          </a:lstStyle>
          <a:p>
            <a:fld id="{8DA90E92-07E3-413C-BCFA-60797255C0E0}" type="slidenum">
              <a:rPr lang="fr-FR" smtClean="0"/>
              <a:t>‹N°›</a:t>
            </a:fld>
            <a:endParaRPr lang="fr-FR"/>
          </a:p>
        </p:txBody>
      </p:sp>
    </p:spTree>
    <p:extLst>
      <p:ext uri="{BB962C8B-B14F-4D97-AF65-F5344CB8AC3E}">
        <p14:creationId xmlns:p14="http://schemas.microsoft.com/office/powerpoint/2010/main" val="2886152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2D7626-C080-4251-AC9C-D984AA03499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3E07134-44D5-4F5C-9AD6-A01A062ED6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EFD3D98-CC82-4BA6-B1EA-97A395E332C6}"/>
              </a:ext>
            </a:extLst>
          </p:cNvPr>
          <p:cNvSpPr>
            <a:spLocks noGrp="1"/>
          </p:cNvSpPr>
          <p:nvPr>
            <p:ph type="dt" sz="half" idx="10"/>
          </p:nvPr>
        </p:nvSpPr>
        <p:spPr/>
        <p:txBody>
          <a:bodyPr/>
          <a:lstStyle/>
          <a:p>
            <a:fld id="{229E5EF1-588D-4E3A-8113-1E8A174DB788}" type="datetime1">
              <a:rPr lang="fr-FR" smtClean="0"/>
              <a:t>19/11/2020</a:t>
            </a:fld>
            <a:endParaRPr lang="fr-FR"/>
          </a:p>
        </p:txBody>
      </p:sp>
      <p:sp>
        <p:nvSpPr>
          <p:cNvPr id="5" name="Espace réservé du pied de page 4">
            <a:extLst>
              <a:ext uri="{FF2B5EF4-FFF2-40B4-BE49-F238E27FC236}">
                <a16:creationId xmlns:a16="http://schemas.microsoft.com/office/drawing/2014/main" id="{C3C5C1DA-54A2-4135-AC71-56CB0BE4985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277D69B-3286-4B67-9611-2609CCEE4715}"/>
              </a:ext>
            </a:extLst>
          </p:cNvPr>
          <p:cNvSpPr>
            <a:spLocks noGrp="1"/>
          </p:cNvSpPr>
          <p:nvPr>
            <p:ph type="sldNum" sz="quarter" idx="12"/>
          </p:nvPr>
        </p:nvSpPr>
        <p:spPr/>
        <p:txBody>
          <a:bodyPr/>
          <a:lstStyle/>
          <a:p>
            <a:fld id="{14D41055-FBAB-4231-B135-852D86887E79}" type="slidenum">
              <a:rPr lang="fr-FR" smtClean="0"/>
              <a:t>‹N°›</a:t>
            </a:fld>
            <a:endParaRPr lang="fr-FR"/>
          </a:p>
        </p:txBody>
      </p:sp>
    </p:spTree>
    <p:extLst>
      <p:ext uri="{BB962C8B-B14F-4D97-AF65-F5344CB8AC3E}">
        <p14:creationId xmlns:p14="http://schemas.microsoft.com/office/powerpoint/2010/main" val="1927957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51E024-7EF3-48B9-8BB5-BA187A76FE6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F8E1C8D-781C-45FD-BE95-296ACA8650E7}"/>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B1A6691-26A0-4CA0-9F05-0C7499191C5A}"/>
              </a:ext>
            </a:extLst>
          </p:cNvPr>
          <p:cNvSpPr>
            <a:spLocks noGrp="1"/>
          </p:cNvSpPr>
          <p:nvPr>
            <p:ph type="dt" sz="half" idx="10"/>
          </p:nvPr>
        </p:nvSpPr>
        <p:spPr/>
        <p:txBody>
          <a:bodyPr/>
          <a:lstStyle/>
          <a:p>
            <a:fld id="{E1EC58CF-435D-4897-8E02-C22AB387CCCA}" type="datetime1">
              <a:rPr lang="fr-FR" smtClean="0"/>
              <a:t>19/11/2020</a:t>
            </a:fld>
            <a:endParaRPr lang="fr-FR"/>
          </a:p>
        </p:txBody>
      </p:sp>
      <p:sp>
        <p:nvSpPr>
          <p:cNvPr id="5" name="Espace réservé du pied de page 4">
            <a:extLst>
              <a:ext uri="{FF2B5EF4-FFF2-40B4-BE49-F238E27FC236}">
                <a16:creationId xmlns:a16="http://schemas.microsoft.com/office/drawing/2014/main" id="{BAB58097-975D-4F68-8C90-98F2A7AC32B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48CE324-6E59-4CAE-924B-407A4B512B5E}"/>
              </a:ext>
            </a:extLst>
          </p:cNvPr>
          <p:cNvSpPr>
            <a:spLocks noGrp="1"/>
          </p:cNvSpPr>
          <p:nvPr>
            <p:ph type="sldNum" sz="quarter" idx="12"/>
          </p:nvPr>
        </p:nvSpPr>
        <p:spPr/>
        <p:txBody>
          <a:bodyPr/>
          <a:lstStyle/>
          <a:p>
            <a:fld id="{14D41055-FBAB-4231-B135-852D86887E79}" type="slidenum">
              <a:rPr lang="fr-FR" smtClean="0"/>
              <a:t>‹N°›</a:t>
            </a:fld>
            <a:endParaRPr lang="fr-FR"/>
          </a:p>
        </p:txBody>
      </p:sp>
    </p:spTree>
    <p:extLst>
      <p:ext uri="{BB962C8B-B14F-4D97-AF65-F5344CB8AC3E}">
        <p14:creationId xmlns:p14="http://schemas.microsoft.com/office/powerpoint/2010/main" val="3013419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A6AB5F8-1438-4D60-920B-8251A5BC921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A460325-A61B-4AB4-9E2A-392BEC8C62AE}"/>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9BDA61C-5665-4CB8-BB5C-6C30ECF913BE}"/>
              </a:ext>
            </a:extLst>
          </p:cNvPr>
          <p:cNvSpPr>
            <a:spLocks noGrp="1"/>
          </p:cNvSpPr>
          <p:nvPr>
            <p:ph type="dt" sz="half" idx="10"/>
          </p:nvPr>
        </p:nvSpPr>
        <p:spPr/>
        <p:txBody>
          <a:bodyPr/>
          <a:lstStyle/>
          <a:p>
            <a:fld id="{FF6FDC92-A902-409C-ACD7-FCD115446FF1}" type="datetime1">
              <a:rPr lang="fr-FR" smtClean="0"/>
              <a:t>19/11/2020</a:t>
            </a:fld>
            <a:endParaRPr lang="fr-FR"/>
          </a:p>
        </p:txBody>
      </p:sp>
      <p:sp>
        <p:nvSpPr>
          <p:cNvPr id="5" name="Espace réservé du pied de page 4">
            <a:extLst>
              <a:ext uri="{FF2B5EF4-FFF2-40B4-BE49-F238E27FC236}">
                <a16:creationId xmlns:a16="http://schemas.microsoft.com/office/drawing/2014/main" id="{8ADFE55F-58D5-4116-9747-79C65B349A4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70DBF31-BFEF-471D-AB63-F10683384D2A}"/>
              </a:ext>
            </a:extLst>
          </p:cNvPr>
          <p:cNvSpPr>
            <a:spLocks noGrp="1"/>
          </p:cNvSpPr>
          <p:nvPr>
            <p:ph type="sldNum" sz="quarter" idx="12"/>
          </p:nvPr>
        </p:nvSpPr>
        <p:spPr/>
        <p:txBody>
          <a:bodyPr/>
          <a:lstStyle/>
          <a:p>
            <a:fld id="{14D41055-FBAB-4231-B135-852D86887E79}" type="slidenum">
              <a:rPr lang="fr-FR" smtClean="0"/>
              <a:t>‹N°›</a:t>
            </a:fld>
            <a:endParaRPr lang="fr-FR"/>
          </a:p>
        </p:txBody>
      </p:sp>
    </p:spTree>
    <p:extLst>
      <p:ext uri="{BB962C8B-B14F-4D97-AF65-F5344CB8AC3E}">
        <p14:creationId xmlns:p14="http://schemas.microsoft.com/office/powerpoint/2010/main" val="407269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1D5F14-16A4-4D91-8536-39B5324F893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067181C-1A31-4431-B0F2-DFEFCB598258}"/>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4EBF030-700A-4EBD-91F6-828848051798}"/>
              </a:ext>
            </a:extLst>
          </p:cNvPr>
          <p:cNvSpPr>
            <a:spLocks noGrp="1"/>
          </p:cNvSpPr>
          <p:nvPr>
            <p:ph type="dt" sz="half" idx="10"/>
          </p:nvPr>
        </p:nvSpPr>
        <p:spPr/>
        <p:txBody>
          <a:bodyPr/>
          <a:lstStyle/>
          <a:p>
            <a:fld id="{F628C0A9-B7DC-4859-8856-6A10EB1FFF47}" type="datetime1">
              <a:rPr lang="fr-FR" smtClean="0"/>
              <a:t>19/11/2020</a:t>
            </a:fld>
            <a:endParaRPr lang="fr-FR"/>
          </a:p>
        </p:txBody>
      </p:sp>
      <p:sp>
        <p:nvSpPr>
          <p:cNvPr id="5" name="Espace réservé du pied de page 4">
            <a:extLst>
              <a:ext uri="{FF2B5EF4-FFF2-40B4-BE49-F238E27FC236}">
                <a16:creationId xmlns:a16="http://schemas.microsoft.com/office/drawing/2014/main" id="{86BE88AC-15C3-4E3B-8267-CB690135F8A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D6A1091-C87A-485B-923D-6F81EDC0B39D}"/>
              </a:ext>
            </a:extLst>
          </p:cNvPr>
          <p:cNvSpPr>
            <a:spLocks noGrp="1"/>
          </p:cNvSpPr>
          <p:nvPr>
            <p:ph type="sldNum" sz="quarter" idx="12"/>
          </p:nvPr>
        </p:nvSpPr>
        <p:spPr/>
        <p:txBody>
          <a:bodyPr/>
          <a:lstStyle/>
          <a:p>
            <a:fld id="{14D41055-FBAB-4231-B135-852D86887E79}" type="slidenum">
              <a:rPr lang="fr-FR" smtClean="0"/>
              <a:t>‹N°›</a:t>
            </a:fld>
            <a:endParaRPr lang="fr-FR"/>
          </a:p>
        </p:txBody>
      </p:sp>
    </p:spTree>
    <p:extLst>
      <p:ext uri="{BB962C8B-B14F-4D97-AF65-F5344CB8AC3E}">
        <p14:creationId xmlns:p14="http://schemas.microsoft.com/office/powerpoint/2010/main" val="2993940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C16414-D3FF-42C9-9DE5-7C56A1F783F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BFA6AE2-2F3D-4551-80CF-881F50FF04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F3FCE7E9-AD5D-4996-A0EC-20ACB91865C2}"/>
              </a:ext>
            </a:extLst>
          </p:cNvPr>
          <p:cNvSpPr>
            <a:spLocks noGrp="1"/>
          </p:cNvSpPr>
          <p:nvPr>
            <p:ph type="dt" sz="half" idx="10"/>
          </p:nvPr>
        </p:nvSpPr>
        <p:spPr/>
        <p:txBody>
          <a:bodyPr/>
          <a:lstStyle/>
          <a:p>
            <a:fld id="{C1E568FE-57CA-4952-A677-992702FDE95E}" type="datetime1">
              <a:rPr lang="fr-FR" smtClean="0"/>
              <a:t>19/11/2020</a:t>
            </a:fld>
            <a:endParaRPr lang="fr-FR"/>
          </a:p>
        </p:txBody>
      </p:sp>
      <p:sp>
        <p:nvSpPr>
          <p:cNvPr id="5" name="Espace réservé du pied de page 4">
            <a:extLst>
              <a:ext uri="{FF2B5EF4-FFF2-40B4-BE49-F238E27FC236}">
                <a16:creationId xmlns:a16="http://schemas.microsoft.com/office/drawing/2014/main" id="{08C134AF-4F9C-4ACF-8624-1039D0D1292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C849AF4-1B00-4C99-86FF-1A7F85767BCF}"/>
              </a:ext>
            </a:extLst>
          </p:cNvPr>
          <p:cNvSpPr>
            <a:spLocks noGrp="1"/>
          </p:cNvSpPr>
          <p:nvPr>
            <p:ph type="sldNum" sz="quarter" idx="12"/>
          </p:nvPr>
        </p:nvSpPr>
        <p:spPr/>
        <p:txBody>
          <a:bodyPr/>
          <a:lstStyle/>
          <a:p>
            <a:fld id="{14D41055-FBAB-4231-B135-852D86887E79}" type="slidenum">
              <a:rPr lang="fr-FR" smtClean="0"/>
              <a:t>‹N°›</a:t>
            </a:fld>
            <a:endParaRPr lang="fr-FR"/>
          </a:p>
        </p:txBody>
      </p:sp>
    </p:spTree>
    <p:extLst>
      <p:ext uri="{BB962C8B-B14F-4D97-AF65-F5344CB8AC3E}">
        <p14:creationId xmlns:p14="http://schemas.microsoft.com/office/powerpoint/2010/main" val="794366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51AB70-063C-435A-8F41-B38A1AB0EE9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4D58F1A-EE68-4643-B030-1C9DF74BDD63}"/>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D23B53C-9D65-4D57-BD4C-ADCAE4B6400D}"/>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6973AE2-7B43-4E7A-AF3A-70CB32381D76}"/>
              </a:ext>
            </a:extLst>
          </p:cNvPr>
          <p:cNvSpPr>
            <a:spLocks noGrp="1"/>
          </p:cNvSpPr>
          <p:nvPr>
            <p:ph type="dt" sz="half" idx="10"/>
          </p:nvPr>
        </p:nvSpPr>
        <p:spPr/>
        <p:txBody>
          <a:bodyPr/>
          <a:lstStyle/>
          <a:p>
            <a:fld id="{FDDE7FF2-7F4A-4E9B-A8D1-AC9724A8167D}" type="datetime1">
              <a:rPr lang="fr-FR" smtClean="0"/>
              <a:t>19/11/2020</a:t>
            </a:fld>
            <a:endParaRPr lang="fr-FR"/>
          </a:p>
        </p:txBody>
      </p:sp>
      <p:sp>
        <p:nvSpPr>
          <p:cNvPr id="6" name="Espace réservé du pied de page 5">
            <a:extLst>
              <a:ext uri="{FF2B5EF4-FFF2-40B4-BE49-F238E27FC236}">
                <a16:creationId xmlns:a16="http://schemas.microsoft.com/office/drawing/2014/main" id="{2AC1F6E2-D5D8-4744-A071-3F3119D72B3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417F501-8648-4A32-9CF0-BA7E83361A8D}"/>
              </a:ext>
            </a:extLst>
          </p:cNvPr>
          <p:cNvSpPr>
            <a:spLocks noGrp="1"/>
          </p:cNvSpPr>
          <p:nvPr>
            <p:ph type="sldNum" sz="quarter" idx="12"/>
          </p:nvPr>
        </p:nvSpPr>
        <p:spPr/>
        <p:txBody>
          <a:bodyPr/>
          <a:lstStyle/>
          <a:p>
            <a:fld id="{14D41055-FBAB-4231-B135-852D86887E79}" type="slidenum">
              <a:rPr lang="fr-FR" smtClean="0"/>
              <a:t>‹N°›</a:t>
            </a:fld>
            <a:endParaRPr lang="fr-FR"/>
          </a:p>
        </p:txBody>
      </p:sp>
    </p:spTree>
    <p:extLst>
      <p:ext uri="{BB962C8B-B14F-4D97-AF65-F5344CB8AC3E}">
        <p14:creationId xmlns:p14="http://schemas.microsoft.com/office/powerpoint/2010/main" val="3386080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43D812-C0FD-453A-8396-39AEC1BCEA41}"/>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A4C3713-1777-41A7-8318-F1339DC23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75DAF3D8-41C1-4644-AC82-017EFCE08993}"/>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71C7BA5-9316-42DF-B2F9-3523620747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6B503544-4094-4145-B15B-4AFF4BD46353}"/>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8B44880-1161-4758-ABF8-E1FBDA2A44BE}"/>
              </a:ext>
            </a:extLst>
          </p:cNvPr>
          <p:cNvSpPr>
            <a:spLocks noGrp="1"/>
          </p:cNvSpPr>
          <p:nvPr>
            <p:ph type="dt" sz="half" idx="10"/>
          </p:nvPr>
        </p:nvSpPr>
        <p:spPr/>
        <p:txBody>
          <a:bodyPr/>
          <a:lstStyle/>
          <a:p>
            <a:fld id="{E336D293-0357-4943-93C5-EFA800E69BDC}" type="datetime1">
              <a:rPr lang="fr-FR" smtClean="0"/>
              <a:t>19/11/2020</a:t>
            </a:fld>
            <a:endParaRPr lang="fr-FR"/>
          </a:p>
        </p:txBody>
      </p:sp>
      <p:sp>
        <p:nvSpPr>
          <p:cNvPr id="8" name="Espace réservé du pied de page 7">
            <a:extLst>
              <a:ext uri="{FF2B5EF4-FFF2-40B4-BE49-F238E27FC236}">
                <a16:creationId xmlns:a16="http://schemas.microsoft.com/office/drawing/2014/main" id="{C4AF80C3-3961-4A34-86E6-B1CA30B0CA6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8BE005F-6CFA-4209-AE83-7DF0F162CAA7}"/>
              </a:ext>
            </a:extLst>
          </p:cNvPr>
          <p:cNvSpPr>
            <a:spLocks noGrp="1"/>
          </p:cNvSpPr>
          <p:nvPr>
            <p:ph type="sldNum" sz="quarter" idx="12"/>
          </p:nvPr>
        </p:nvSpPr>
        <p:spPr/>
        <p:txBody>
          <a:bodyPr/>
          <a:lstStyle/>
          <a:p>
            <a:fld id="{14D41055-FBAB-4231-B135-852D86887E79}" type="slidenum">
              <a:rPr lang="fr-FR" smtClean="0"/>
              <a:t>‹N°›</a:t>
            </a:fld>
            <a:endParaRPr lang="fr-FR"/>
          </a:p>
        </p:txBody>
      </p:sp>
    </p:spTree>
    <p:extLst>
      <p:ext uri="{BB962C8B-B14F-4D97-AF65-F5344CB8AC3E}">
        <p14:creationId xmlns:p14="http://schemas.microsoft.com/office/powerpoint/2010/main" val="1731608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0CCE64-9F54-4605-85FF-4BC1CF798AA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73D43BC-C220-4B3C-9A3D-FD7440151554}"/>
              </a:ext>
            </a:extLst>
          </p:cNvPr>
          <p:cNvSpPr>
            <a:spLocks noGrp="1"/>
          </p:cNvSpPr>
          <p:nvPr>
            <p:ph type="dt" sz="half" idx="10"/>
          </p:nvPr>
        </p:nvSpPr>
        <p:spPr/>
        <p:txBody>
          <a:bodyPr/>
          <a:lstStyle/>
          <a:p>
            <a:fld id="{8FFF90BD-C317-44E2-895F-D0E507D648D6}" type="datetime1">
              <a:rPr lang="fr-FR" smtClean="0"/>
              <a:t>19/11/2020</a:t>
            </a:fld>
            <a:endParaRPr lang="fr-FR"/>
          </a:p>
        </p:txBody>
      </p:sp>
      <p:sp>
        <p:nvSpPr>
          <p:cNvPr id="4" name="Espace réservé du pied de page 3">
            <a:extLst>
              <a:ext uri="{FF2B5EF4-FFF2-40B4-BE49-F238E27FC236}">
                <a16:creationId xmlns:a16="http://schemas.microsoft.com/office/drawing/2014/main" id="{2CCED28A-0B86-4564-8C41-5650E2A13FB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D96F469-3850-4DC7-9005-D97301B7A855}"/>
              </a:ext>
            </a:extLst>
          </p:cNvPr>
          <p:cNvSpPr>
            <a:spLocks noGrp="1"/>
          </p:cNvSpPr>
          <p:nvPr>
            <p:ph type="sldNum" sz="quarter" idx="12"/>
          </p:nvPr>
        </p:nvSpPr>
        <p:spPr/>
        <p:txBody>
          <a:bodyPr/>
          <a:lstStyle/>
          <a:p>
            <a:fld id="{14D41055-FBAB-4231-B135-852D86887E79}" type="slidenum">
              <a:rPr lang="fr-FR" smtClean="0"/>
              <a:t>‹N°›</a:t>
            </a:fld>
            <a:endParaRPr lang="fr-FR"/>
          </a:p>
        </p:txBody>
      </p:sp>
    </p:spTree>
    <p:extLst>
      <p:ext uri="{BB962C8B-B14F-4D97-AF65-F5344CB8AC3E}">
        <p14:creationId xmlns:p14="http://schemas.microsoft.com/office/powerpoint/2010/main" val="2853816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7805FCF-1288-47A5-8921-BA2BA2032C4F}"/>
              </a:ext>
            </a:extLst>
          </p:cNvPr>
          <p:cNvSpPr>
            <a:spLocks noGrp="1"/>
          </p:cNvSpPr>
          <p:nvPr>
            <p:ph type="dt" sz="half" idx="10"/>
          </p:nvPr>
        </p:nvSpPr>
        <p:spPr/>
        <p:txBody>
          <a:bodyPr/>
          <a:lstStyle/>
          <a:p>
            <a:fld id="{7DB103A6-4A60-46AA-B7F7-26272CABF54E}" type="datetime1">
              <a:rPr lang="fr-FR" smtClean="0"/>
              <a:t>19/11/2020</a:t>
            </a:fld>
            <a:endParaRPr lang="fr-FR"/>
          </a:p>
        </p:txBody>
      </p:sp>
      <p:sp>
        <p:nvSpPr>
          <p:cNvPr id="3" name="Espace réservé du pied de page 2">
            <a:extLst>
              <a:ext uri="{FF2B5EF4-FFF2-40B4-BE49-F238E27FC236}">
                <a16:creationId xmlns:a16="http://schemas.microsoft.com/office/drawing/2014/main" id="{000A0571-E08C-4E0C-A4F0-1CAFD5A16FE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BB4402B-77E8-4C8B-A982-61C663541324}"/>
              </a:ext>
            </a:extLst>
          </p:cNvPr>
          <p:cNvSpPr>
            <a:spLocks noGrp="1"/>
          </p:cNvSpPr>
          <p:nvPr>
            <p:ph type="sldNum" sz="quarter" idx="12"/>
          </p:nvPr>
        </p:nvSpPr>
        <p:spPr/>
        <p:txBody>
          <a:bodyPr/>
          <a:lstStyle/>
          <a:p>
            <a:fld id="{14D41055-FBAB-4231-B135-852D86887E79}" type="slidenum">
              <a:rPr lang="fr-FR" smtClean="0"/>
              <a:t>‹N°›</a:t>
            </a:fld>
            <a:endParaRPr lang="fr-FR"/>
          </a:p>
        </p:txBody>
      </p:sp>
    </p:spTree>
    <p:extLst>
      <p:ext uri="{BB962C8B-B14F-4D97-AF65-F5344CB8AC3E}">
        <p14:creationId xmlns:p14="http://schemas.microsoft.com/office/powerpoint/2010/main" val="3222419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3587AB-D644-4F58-8532-D7489B69ADD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0E86973-8268-445C-AEEA-DACB2C63E2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90E7980-C907-43F0-91A9-4FD4BF8272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C304E8D-9256-43FD-8977-7CF3B1E8948F}"/>
              </a:ext>
            </a:extLst>
          </p:cNvPr>
          <p:cNvSpPr>
            <a:spLocks noGrp="1"/>
          </p:cNvSpPr>
          <p:nvPr>
            <p:ph type="dt" sz="half" idx="10"/>
          </p:nvPr>
        </p:nvSpPr>
        <p:spPr/>
        <p:txBody>
          <a:bodyPr/>
          <a:lstStyle/>
          <a:p>
            <a:fld id="{AC485304-E520-4018-9958-BBD20CFCBE1A}" type="datetime1">
              <a:rPr lang="fr-FR" smtClean="0"/>
              <a:t>19/11/2020</a:t>
            </a:fld>
            <a:endParaRPr lang="fr-FR"/>
          </a:p>
        </p:txBody>
      </p:sp>
      <p:sp>
        <p:nvSpPr>
          <p:cNvPr id="6" name="Espace réservé du pied de page 5">
            <a:extLst>
              <a:ext uri="{FF2B5EF4-FFF2-40B4-BE49-F238E27FC236}">
                <a16:creationId xmlns:a16="http://schemas.microsoft.com/office/drawing/2014/main" id="{2FF52B65-E92E-499B-8F9E-6CF0AE7D40F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7999446-3370-46F9-B854-21049B2087BA}"/>
              </a:ext>
            </a:extLst>
          </p:cNvPr>
          <p:cNvSpPr>
            <a:spLocks noGrp="1"/>
          </p:cNvSpPr>
          <p:nvPr>
            <p:ph type="sldNum" sz="quarter" idx="12"/>
          </p:nvPr>
        </p:nvSpPr>
        <p:spPr/>
        <p:txBody>
          <a:bodyPr/>
          <a:lstStyle/>
          <a:p>
            <a:fld id="{14D41055-FBAB-4231-B135-852D86887E79}" type="slidenum">
              <a:rPr lang="fr-FR" smtClean="0"/>
              <a:t>‹N°›</a:t>
            </a:fld>
            <a:endParaRPr lang="fr-FR"/>
          </a:p>
        </p:txBody>
      </p:sp>
    </p:spTree>
    <p:extLst>
      <p:ext uri="{BB962C8B-B14F-4D97-AF65-F5344CB8AC3E}">
        <p14:creationId xmlns:p14="http://schemas.microsoft.com/office/powerpoint/2010/main" val="225024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79DBD8-4989-43BE-BE3E-3D83EEB6507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50A22AF-CA68-41FC-B434-8BAA5EEF46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CC22E8A-46CB-4841-9EDD-241DB2F6D6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1A9BF12-8F58-4C47-8AD9-2E61402CA222}"/>
              </a:ext>
            </a:extLst>
          </p:cNvPr>
          <p:cNvSpPr>
            <a:spLocks noGrp="1"/>
          </p:cNvSpPr>
          <p:nvPr>
            <p:ph type="dt" sz="half" idx="10"/>
          </p:nvPr>
        </p:nvSpPr>
        <p:spPr/>
        <p:txBody>
          <a:bodyPr/>
          <a:lstStyle/>
          <a:p>
            <a:fld id="{90F97FF3-91FA-4F17-ACF8-E1C2390CC4C4}" type="datetime1">
              <a:rPr lang="fr-FR" smtClean="0"/>
              <a:t>19/11/2020</a:t>
            </a:fld>
            <a:endParaRPr lang="fr-FR"/>
          </a:p>
        </p:txBody>
      </p:sp>
      <p:sp>
        <p:nvSpPr>
          <p:cNvPr id="6" name="Espace réservé du pied de page 5">
            <a:extLst>
              <a:ext uri="{FF2B5EF4-FFF2-40B4-BE49-F238E27FC236}">
                <a16:creationId xmlns:a16="http://schemas.microsoft.com/office/drawing/2014/main" id="{9D65F76C-CD82-4A05-ACC5-2398BEA4F41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D7D95B6-D13E-4DC2-9F10-A64042ACD58F}"/>
              </a:ext>
            </a:extLst>
          </p:cNvPr>
          <p:cNvSpPr>
            <a:spLocks noGrp="1"/>
          </p:cNvSpPr>
          <p:nvPr>
            <p:ph type="sldNum" sz="quarter" idx="12"/>
          </p:nvPr>
        </p:nvSpPr>
        <p:spPr/>
        <p:txBody>
          <a:bodyPr/>
          <a:lstStyle/>
          <a:p>
            <a:fld id="{14D41055-FBAB-4231-B135-852D86887E79}" type="slidenum">
              <a:rPr lang="fr-FR" smtClean="0"/>
              <a:t>‹N°›</a:t>
            </a:fld>
            <a:endParaRPr lang="fr-FR"/>
          </a:p>
        </p:txBody>
      </p:sp>
    </p:spTree>
    <p:extLst>
      <p:ext uri="{BB962C8B-B14F-4D97-AF65-F5344CB8AC3E}">
        <p14:creationId xmlns:p14="http://schemas.microsoft.com/office/powerpoint/2010/main" val="1756821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FE861C0-FAFC-404E-BED1-B6D48F1DAE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785FCEB-587F-46F2-A290-108B1C02F8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6FFCE58-9A5E-4052-8701-A4B8AC93F4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7BF711-D53A-4FA3-8843-5C9B7F122866}" type="datetime1">
              <a:rPr lang="fr-FR" smtClean="0"/>
              <a:t>19/11/2020</a:t>
            </a:fld>
            <a:endParaRPr lang="fr-FR"/>
          </a:p>
        </p:txBody>
      </p:sp>
      <p:sp>
        <p:nvSpPr>
          <p:cNvPr id="5" name="Espace réservé du pied de page 4">
            <a:extLst>
              <a:ext uri="{FF2B5EF4-FFF2-40B4-BE49-F238E27FC236}">
                <a16:creationId xmlns:a16="http://schemas.microsoft.com/office/drawing/2014/main" id="{CCA4F4B3-8A21-40D9-B98C-AACED03BF8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8D162AA-870B-43DC-92CC-F52424A98A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41055-FBAB-4231-B135-852D86887E79}" type="slidenum">
              <a:rPr lang="fr-FR" smtClean="0"/>
              <a:t>‹N°›</a:t>
            </a:fld>
            <a:endParaRPr lang="fr-FR"/>
          </a:p>
        </p:txBody>
      </p:sp>
    </p:spTree>
    <p:extLst>
      <p:ext uri="{BB962C8B-B14F-4D97-AF65-F5344CB8AC3E}">
        <p14:creationId xmlns:p14="http://schemas.microsoft.com/office/powerpoint/2010/main" val="3349226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501FA5-43F9-43AD-A28C-091FE27040E1}"/>
              </a:ext>
            </a:extLst>
          </p:cNvPr>
          <p:cNvSpPr/>
          <p:nvPr/>
        </p:nvSpPr>
        <p:spPr>
          <a:xfrm>
            <a:off x="0" y="2229852"/>
            <a:ext cx="12192000" cy="2800767"/>
          </a:xfrm>
          <a:prstGeom prst="rect">
            <a:avLst/>
          </a:prstGeom>
        </p:spPr>
        <p:txBody>
          <a:bodyPr wrap="square">
            <a:spAutoFit/>
          </a:bodyPr>
          <a:lstStyle/>
          <a:p>
            <a:pPr algn="ctr">
              <a:buClr>
                <a:schemeClr val="bg1">
                  <a:lumMod val="50000"/>
                </a:schemeClr>
              </a:buClr>
            </a:pPr>
            <a:endParaRPr lang="fr-FR" sz="2800" b="1" dirty="0">
              <a:latin typeface="Times New Roman" panose="02020603050405020304" pitchFamily="18" charset="0"/>
              <a:cs typeface="Times New Roman" panose="02020603050405020304" pitchFamily="18" charset="0"/>
            </a:endParaRPr>
          </a:p>
          <a:p>
            <a:pPr algn="ctr">
              <a:buClr>
                <a:schemeClr val="bg1">
                  <a:lumMod val="50000"/>
                </a:schemeClr>
              </a:buClr>
            </a:pPr>
            <a:endParaRPr lang="fr-FR" sz="2800" b="1" dirty="0">
              <a:latin typeface="Times New Roman" panose="02020603050405020304" pitchFamily="18" charset="0"/>
              <a:cs typeface="Times New Roman" panose="02020603050405020304" pitchFamily="18" charset="0"/>
            </a:endParaRPr>
          </a:p>
          <a:p>
            <a:pPr algn="ctr">
              <a:buClr>
                <a:schemeClr val="bg1">
                  <a:lumMod val="50000"/>
                </a:schemeClr>
              </a:buClr>
            </a:pPr>
            <a:r>
              <a:rPr lang="fr-FR" sz="2800" b="1" u="sng" dirty="0">
                <a:latin typeface="Times New Roman" panose="02020603050405020304" pitchFamily="18" charset="0"/>
                <a:cs typeface="Times New Roman" panose="02020603050405020304" pitchFamily="18" charset="0"/>
              </a:rPr>
              <a:t>Covid-19 et procédures collectives</a:t>
            </a:r>
          </a:p>
          <a:p>
            <a:pPr algn="ctr">
              <a:buClr>
                <a:schemeClr val="bg1">
                  <a:lumMod val="50000"/>
                </a:schemeClr>
              </a:buClr>
            </a:pPr>
            <a:endParaRPr lang="fr-FR" sz="2800" b="1" dirty="0">
              <a:latin typeface="Times New Roman" panose="02020603050405020304" pitchFamily="18" charset="0"/>
              <a:cs typeface="Times New Roman" panose="02020603050405020304" pitchFamily="18" charset="0"/>
            </a:endParaRPr>
          </a:p>
          <a:p>
            <a:pPr algn="ctr">
              <a:buClr>
                <a:schemeClr val="bg1">
                  <a:lumMod val="50000"/>
                </a:schemeClr>
              </a:buClr>
            </a:pPr>
            <a:r>
              <a:rPr lang="fr-FR" sz="1600" b="1" i="1" dirty="0">
                <a:latin typeface="Times New Roman" panose="02020603050405020304" pitchFamily="18" charset="0"/>
                <a:cs typeface="Times New Roman" panose="02020603050405020304" pitchFamily="18" charset="0"/>
              </a:rPr>
              <a:t>Conférence animée par : </a:t>
            </a:r>
          </a:p>
          <a:p>
            <a:pPr algn="ctr">
              <a:buClr>
                <a:schemeClr val="bg1">
                  <a:lumMod val="50000"/>
                </a:schemeClr>
              </a:buClr>
            </a:pPr>
            <a:endParaRPr lang="fr-FR" sz="1600" b="1" i="1" dirty="0">
              <a:latin typeface="Times New Roman" panose="02020603050405020304" pitchFamily="18" charset="0"/>
              <a:cs typeface="Times New Roman" panose="02020603050405020304" pitchFamily="18" charset="0"/>
            </a:endParaRPr>
          </a:p>
          <a:p>
            <a:pPr algn="ctr">
              <a:buClr>
                <a:schemeClr val="bg1">
                  <a:lumMod val="50000"/>
                </a:schemeClr>
              </a:buClr>
            </a:pPr>
            <a:r>
              <a:rPr lang="fr-FR" sz="1600" b="1" i="1" dirty="0">
                <a:latin typeface="Times New Roman" panose="02020603050405020304" pitchFamily="18" charset="0"/>
                <a:cs typeface="Times New Roman" panose="02020603050405020304" pitchFamily="18" charset="0"/>
              </a:rPr>
              <a:t>Maître Olivier CREN, Avocat au Barreau de Paris </a:t>
            </a:r>
          </a:p>
          <a:p>
            <a:pPr algn="ctr">
              <a:buClr>
                <a:schemeClr val="bg1">
                  <a:lumMod val="50000"/>
                </a:schemeClr>
              </a:buClr>
            </a:pPr>
            <a:r>
              <a:rPr lang="fr-FR" sz="1600" b="1" i="1" dirty="0">
                <a:latin typeface="Times New Roman" panose="02020603050405020304" pitchFamily="18" charset="0"/>
                <a:cs typeface="Times New Roman" panose="02020603050405020304" pitchFamily="18" charset="0"/>
              </a:rPr>
              <a:t>Monsieur Guy ELMALEK, Président de Chambre du Tribunal de Commerce de Paris  </a:t>
            </a:r>
          </a:p>
        </p:txBody>
      </p:sp>
      <p:grpSp>
        <p:nvGrpSpPr>
          <p:cNvPr id="11" name="Groupe 10">
            <a:extLst>
              <a:ext uri="{FF2B5EF4-FFF2-40B4-BE49-F238E27FC236}">
                <a16:creationId xmlns:a16="http://schemas.microsoft.com/office/drawing/2014/main" id="{70FBC6C9-557E-42CA-B4A5-65F6560B1AAF}"/>
              </a:ext>
            </a:extLst>
          </p:cNvPr>
          <p:cNvGrpSpPr/>
          <p:nvPr/>
        </p:nvGrpSpPr>
        <p:grpSpPr>
          <a:xfrm>
            <a:off x="103516" y="770774"/>
            <a:ext cx="11849100" cy="544789"/>
            <a:chOff x="209550" y="662595"/>
            <a:chExt cx="11849100" cy="544789"/>
          </a:xfrm>
        </p:grpSpPr>
        <p:sp>
          <p:nvSpPr>
            <p:cNvPr id="6" name="ZoneTexte 5">
              <a:extLst>
                <a:ext uri="{FF2B5EF4-FFF2-40B4-BE49-F238E27FC236}">
                  <a16:creationId xmlns:a16="http://schemas.microsoft.com/office/drawing/2014/main" id="{898FC099-4DD8-41F0-BB21-D3590CBEED57}"/>
                </a:ext>
              </a:extLst>
            </p:cNvPr>
            <p:cNvSpPr txBox="1"/>
            <p:nvPr/>
          </p:nvSpPr>
          <p:spPr>
            <a:xfrm>
              <a:off x="209550" y="662595"/>
              <a:ext cx="4392488" cy="338554"/>
            </a:xfrm>
            <a:prstGeom prst="rect">
              <a:avLst/>
            </a:prstGeom>
            <a:noFill/>
            <a:ln>
              <a:noFill/>
            </a:ln>
          </p:spPr>
          <p:txBody>
            <a:bodyPr wrap="square" rtlCol="0">
              <a:spAutoFit/>
            </a:bodyPr>
            <a:lstStyle/>
            <a:p>
              <a:endParaRPr lang="fr-FR" sz="1600" b="1" dirty="0">
                <a:solidFill>
                  <a:srgbClr val="545554"/>
                </a:solidFill>
                <a:latin typeface="Arabic Typesetting" panose="03020402040406030203" pitchFamily="66" charset="-78"/>
                <a:ea typeface="Dotum" panose="020B0600000101010101" pitchFamily="34" charset="-127"/>
                <a:cs typeface="Arabic Typesetting" panose="03020402040406030203" pitchFamily="66" charset="-78"/>
              </a:endParaRPr>
            </a:p>
          </p:txBody>
        </p:sp>
        <p:sp>
          <p:nvSpPr>
            <p:cNvPr id="7" name="Rectangle 6">
              <a:extLst>
                <a:ext uri="{FF2B5EF4-FFF2-40B4-BE49-F238E27FC236}">
                  <a16:creationId xmlns:a16="http://schemas.microsoft.com/office/drawing/2014/main" id="{147B45B3-9F82-4E3D-9D75-BD9C5E2D4A10}"/>
                </a:ext>
              </a:extLst>
            </p:cNvPr>
            <p:cNvSpPr/>
            <p:nvPr/>
          </p:nvSpPr>
          <p:spPr>
            <a:xfrm>
              <a:off x="209550" y="1052735"/>
              <a:ext cx="11849100" cy="154649"/>
            </a:xfrm>
            <a:prstGeom prst="rect">
              <a:avLst/>
            </a:prstGeom>
            <a:gradFill flip="none" rotWithShape="1">
              <a:gsLst>
                <a:gs pos="0">
                  <a:srgbClr val="A50021">
                    <a:shade val="30000"/>
                    <a:satMod val="115000"/>
                  </a:srgbClr>
                </a:gs>
                <a:gs pos="50000">
                  <a:srgbClr val="A50021">
                    <a:shade val="67500"/>
                    <a:satMod val="115000"/>
                  </a:srgbClr>
                </a:gs>
                <a:gs pos="100000">
                  <a:srgbClr val="A50021">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grpSp>
      <p:sp>
        <p:nvSpPr>
          <p:cNvPr id="10" name="Text Box 2">
            <a:extLst>
              <a:ext uri="{FF2B5EF4-FFF2-40B4-BE49-F238E27FC236}">
                <a16:creationId xmlns:a16="http://schemas.microsoft.com/office/drawing/2014/main" id="{C377B592-E0C8-4904-9598-461C74FF763B}"/>
              </a:ext>
            </a:extLst>
          </p:cNvPr>
          <p:cNvSpPr txBox="1">
            <a:spLocks noChangeArrowheads="1"/>
          </p:cNvSpPr>
          <p:nvPr/>
        </p:nvSpPr>
        <p:spPr bwMode="auto">
          <a:xfrm>
            <a:off x="9731829" y="5858755"/>
            <a:ext cx="2407783" cy="461665"/>
          </a:xfrm>
          <a:prstGeom prst="rect">
            <a:avLst/>
          </a:prstGeom>
          <a:noFill/>
        </p:spPr>
        <p:txBody>
          <a:bodyPr wrap="square" rtlCol="0">
            <a:spAutoFit/>
          </a:bodyPr>
          <a:lstStyle>
            <a:defPPr>
              <a:defRPr lang="fr-FR"/>
            </a:defPPr>
            <a:lvl1pPr>
              <a:defRPr sz="1600" b="1">
                <a:solidFill>
                  <a:srgbClr val="545554"/>
                </a:solidFill>
                <a:latin typeface="Century Gothic" panose="020B0502020202020204" pitchFamily="34" charset="0"/>
              </a:defRPr>
            </a:lvl1pPr>
          </a:lstStyle>
          <a:p>
            <a:pPr algn="r"/>
            <a:r>
              <a:rPr lang="fr-FR" sz="800" dirty="0"/>
              <a:t>91, rue du Faubourg-Saint-Honoré 75008 Paris </a:t>
            </a:r>
          </a:p>
          <a:p>
            <a:pPr algn="r"/>
            <a:r>
              <a:rPr lang="fr-FR" sz="800" dirty="0"/>
              <a:t>Tél. : 01.40.73.88.88 </a:t>
            </a:r>
          </a:p>
          <a:p>
            <a:pPr algn="r"/>
            <a:r>
              <a:rPr lang="fr-FR" sz="800" dirty="0"/>
              <a:t>Fax : 01.40.73.88.89 </a:t>
            </a:r>
          </a:p>
        </p:txBody>
      </p:sp>
      <p:sp>
        <p:nvSpPr>
          <p:cNvPr id="15" name="Espace réservé du numéro de diapositive 14">
            <a:extLst>
              <a:ext uri="{FF2B5EF4-FFF2-40B4-BE49-F238E27FC236}">
                <a16:creationId xmlns:a16="http://schemas.microsoft.com/office/drawing/2014/main" id="{33CACD87-A220-4D98-B79B-97668EF35BFC}"/>
              </a:ext>
            </a:extLst>
          </p:cNvPr>
          <p:cNvSpPr>
            <a:spLocks noGrp="1"/>
          </p:cNvSpPr>
          <p:nvPr>
            <p:ph type="sldNum" sz="quarter" idx="12"/>
          </p:nvPr>
        </p:nvSpPr>
        <p:spPr>
          <a:xfrm>
            <a:off x="9039225" y="6443530"/>
            <a:ext cx="2743200" cy="365125"/>
          </a:xfrm>
        </p:spPr>
        <p:txBody>
          <a:bodyPr/>
          <a:lstStyle/>
          <a:p>
            <a:fld id="{14D41055-FBAB-4231-B135-852D86887E79}" type="slidenum">
              <a:rPr lang="fr-FR" smtClean="0"/>
              <a:t>1</a:t>
            </a:fld>
            <a:endParaRPr lang="fr-FR" dirty="0"/>
          </a:p>
        </p:txBody>
      </p:sp>
      <p:pic>
        <p:nvPicPr>
          <p:cNvPr id="13" name="Image 12">
            <a:extLst>
              <a:ext uri="{FF2B5EF4-FFF2-40B4-BE49-F238E27FC236}">
                <a16:creationId xmlns:a16="http://schemas.microsoft.com/office/drawing/2014/main" id="{B8E40547-A921-4215-8125-DB0ABA20CCC3}"/>
              </a:ext>
            </a:extLst>
          </p:cNvPr>
          <p:cNvPicPr>
            <a:picLocks noChangeAspect="1"/>
          </p:cNvPicPr>
          <p:nvPr/>
        </p:nvPicPr>
        <p:blipFill>
          <a:blip r:embed="rId2"/>
          <a:stretch>
            <a:fillRect/>
          </a:stretch>
        </p:blipFill>
        <p:spPr>
          <a:xfrm>
            <a:off x="3152775" y="0"/>
            <a:ext cx="5886450" cy="952500"/>
          </a:xfrm>
          <a:prstGeom prst="rect">
            <a:avLst/>
          </a:prstGeom>
        </p:spPr>
      </p:pic>
    </p:spTree>
    <p:extLst>
      <p:ext uri="{BB962C8B-B14F-4D97-AF65-F5344CB8AC3E}">
        <p14:creationId xmlns:p14="http://schemas.microsoft.com/office/powerpoint/2010/main" val="3028159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33B5281-7EF0-4A1E-A2EB-E8F8625D05E3}"/>
              </a:ext>
            </a:extLst>
          </p:cNvPr>
          <p:cNvSpPr>
            <a:spLocks noGrp="1"/>
          </p:cNvSpPr>
          <p:nvPr>
            <p:ph type="sldNum" sz="quarter" idx="12"/>
          </p:nvPr>
        </p:nvSpPr>
        <p:spPr/>
        <p:txBody>
          <a:bodyPr/>
          <a:lstStyle/>
          <a:p>
            <a:fld id="{14D41055-FBAB-4231-B135-852D86887E79}" type="slidenum">
              <a:rPr lang="fr-FR" smtClean="0"/>
              <a:t>10</a:t>
            </a:fld>
            <a:endParaRPr lang="fr-FR"/>
          </a:p>
        </p:txBody>
      </p:sp>
      <p:sp>
        <p:nvSpPr>
          <p:cNvPr id="5" name="Rectangle 4">
            <a:extLst>
              <a:ext uri="{FF2B5EF4-FFF2-40B4-BE49-F238E27FC236}">
                <a16:creationId xmlns:a16="http://schemas.microsoft.com/office/drawing/2014/main" id="{B3491985-8D54-41A6-A6E4-A420CFD36E6E}"/>
              </a:ext>
            </a:extLst>
          </p:cNvPr>
          <p:cNvSpPr/>
          <p:nvPr/>
        </p:nvSpPr>
        <p:spPr>
          <a:xfrm>
            <a:off x="171450" y="655170"/>
            <a:ext cx="11849100" cy="154649"/>
          </a:xfrm>
          <a:prstGeom prst="rect">
            <a:avLst/>
          </a:prstGeom>
          <a:gradFill flip="none" rotWithShape="1">
            <a:gsLst>
              <a:gs pos="0">
                <a:srgbClr val="A50021">
                  <a:shade val="30000"/>
                  <a:satMod val="115000"/>
                </a:srgbClr>
              </a:gs>
              <a:gs pos="50000">
                <a:srgbClr val="A50021">
                  <a:shade val="67500"/>
                  <a:satMod val="115000"/>
                </a:srgbClr>
              </a:gs>
              <a:gs pos="100000">
                <a:srgbClr val="A50021">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id="{880B9818-FF72-4687-9C95-DD6E4789021B}"/>
              </a:ext>
            </a:extLst>
          </p:cNvPr>
          <p:cNvSpPr txBox="1"/>
          <p:nvPr/>
        </p:nvSpPr>
        <p:spPr>
          <a:xfrm>
            <a:off x="171450" y="142919"/>
            <a:ext cx="11849100" cy="369332"/>
          </a:xfrm>
          <a:prstGeom prst="rect">
            <a:avLst/>
          </a:prstGeom>
          <a:noFill/>
        </p:spPr>
        <p:txBody>
          <a:bodyPr wrap="square" rtlCol="0">
            <a:spAutoFit/>
          </a:bodyPr>
          <a:lstStyle/>
          <a:p>
            <a:r>
              <a:rPr lang="fr-FR" b="1" dirty="0"/>
              <a:t>Covid-19 et procédures collectives </a:t>
            </a:r>
          </a:p>
        </p:txBody>
      </p:sp>
      <p:sp>
        <p:nvSpPr>
          <p:cNvPr id="2" name="ZoneTexte 1">
            <a:extLst>
              <a:ext uri="{FF2B5EF4-FFF2-40B4-BE49-F238E27FC236}">
                <a16:creationId xmlns:a16="http://schemas.microsoft.com/office/drawing/2014/main" id="{0C4F8267-A4E2-4BE0-8F19-4DD2DEF61D24}"/>
              </a:ext>
            </a:extLst>
          </p:cNvPr>
          <p:cNvSpPr txBox="1"/>
          <p:nvPr/>
        </p:nvSpPr>
        <p:spPr>
          <a:xfrm>
            <a:off x="336430" y="876382"/>
            <a:ext cx="11222966" cy="7509748"/>
          </a:xfrm>
          <a:prstGeom prst="rect">
            <a:avLst/>
          </a:prstGeom>
          <a:noFill/>
        </p:spPr>
        <p:txBody>
          <a:bodyPr wrap="square" rtlCol="0">
            <a:spAutoFit/>
          </a:bodyPr>
          <a:lstStyle/>
          <a:p>
            <a:pPr marL="0" lvl="1"/>
            <a:r>
              <a:rPr lang="fr-FR" sz="1600" b="1" u="sng" dirty="0"/>
              <a:t>2. Favoriser la poursuite de l’activité, protéger la société et sa trésorerie</a:t>
            </a:r>
          </a:p>
          <a:p>
            <a:pPr marL="742950" lvl="1" indent="-285750">
              <a:buFont typeface="Wingdings" panose="05000000000000000000" pitchFamily="2" charset="2"/>
              <a:buChar char="Ø"/>
            </a:pPr>
            <a:endParaRPr lang="fr-FR" sz="1600" b="1" dirty="0">
              <a:cs typeface="Times New Roman" panose="02020603050405020304" pitchFamily="18" charset="0"/>
            </a:endParaRPr>
          </a:p>
          <a:p>
            <a:pPr marL="742950" lvl="1" indent="-285750">
              <a:buFont typeface="Wingdings" panose="05000000000000000000" pitchFamily="2" charset="2"/>
              <a:buChar char="Ø"/>
            </a:pPr>
            <a:r>
              <a:rPr lang="fr-FR" sz="1600" u="sng" dirty="0"/>
              <a:t>Les avances remboursables </a:t>
            </a:r>
          </a:p>
          <a:p>
            <a:pPr lvl="1"/>
            <a:endParaRPr lang="fr-FR" sz="1600" dirty="0"/>
          </a:p>
          <a:p>
            <a:pPr marL="742950" lvl="1" indent="-285750">
              <a:buFont typeface="Arial" panose="020B0604020202020204" pitchFamily="34" charset="0"/>
              <a:buChar char="•"/>
            </a:pPr>
            <a:r>
              <a:rPr lang="fr-FR" sz="1600" i="1" u="sng" dirty="0"/>
              <a:t>Quel Montant ?  </a:t>
            </a:r>
            <a:r>
              <a:rPr lang="fr-FR" sz="1600" dirty="0"/>
              <a:t>: </a:t>
            </a:r>
          </a:p>
          <a:p>
            <a:pPr marL="1200150" lvl="2" indent="-285750">
              <a:buFont typeface="Courier New" panose="02070309020205020404" pitchFamily="49" charset="0"/>
              <a:buChar char="o"/>
            </a:pPr>
            <a:r>
              <a:rPr lang="fr-FR" sz="1600" dirty="0"/>
              <a:t>800.000 € dans la limite de 25% du CA en 2019 ou au cours du dernier exercice clos ou </a:t>
            </a:r>
          </a:p>
          <a:p>
            <a:pPr marL="1200150" lvl="2" indent="-285750">
              <a:buFont typeface="Courier New" panose="02070309020205020404" pitchFamily="49" charset="0"/>
              <a:buChar char="o"/>
            </a:pPr>
            <a:r>
              <a:rPr lang="fr-FR" sz="1600" dirty="0"/>
              <a:t>Pour les entreprises créés depuis le 1</a:t>
            </a:r>
            <a:r>
              <a:rPr lang="fr-FR" sz="1600" baseline="30000" dirty="0"/>
              <a:t>er</a:t>
            </a:r>
            <a:r>
              <a:rPr lang="fr-FR" sz="1600" dirty="0"/>
              <a:t> janvier 2019 : masse salariale constatée sur les deux dernières années d’activité, hors cotisations patronales</a:t>
            </a:r>
          </a:p>
          <a:p>
            <a:pPr lvl="1"/>
            <a:endParaRPr lang="fr-FR" sz="1600" dirty="0"/>
          </a:p>
          <a:p>
            <a:pPr marL="742950" lvl="1" indent="-285750">
              <a:buFont typeface="Arial" panose="020B0604020202020204" pitchFamily="34" charset="0"/>
              <a:buChar char="•"/>
            </a:pPr>
            <a:r>
              <a:rPr lang="fr-FR" sz="1600" i="1" u="sng" dirty="0"/>
              <a:t>Principales caractéristiques </a:t>
            </a:r>
            <a:r>
              <a:rPr lang="fr-FR" sz="1600" dirty="0"/>
              <a:t>: </a:t>
            </a:r>
          </a:p>
          <a:p>
            <a:pPr lvl="1"/>
            <a:endParaRPr lang="fr-FR" sz="1600" dirty="0"/>
          </a:p>
          <a:p>
            <a:pPr marL="1200150" lvl="2" indent="-285750">
              <a:buFont typeface="Courier New" panose="02070309020205020404" pitchFamily="49" charset="0"/>
              <a:buChar char="o"/>
            </a:pPr>
            <a:r>
              <a:rPr lang="fr-FR" sz="1600" dirty="0"/>
              <a:t>Durée d’amortissement : 10 ans maximum </a:t>
            </a:r>
          </a:p>
          <a:p>
            <a:pPr marL="1200150" lvl="2" indent="-285750">
              <a:buFont typeface="Courier New" panose="02070309020205020404" pitchFamily="49" charset="0"/>
              <a:buChar char="o"/>
            </a:pPr>
            <a:r>
              <a:rPr lang="fr-FR" sz="1600" dirty="0"/>
              <a:t>Franchise : 3 ans maximum </a:t>
            </a:r>
          </a:p>
          <a:p>
            <a:pPr marL="1200150" lvl="2" indent="-285750">
              <a:buFont typeface="Courier New" panose="02070309020205020404" pitchFamily="49" charset="0"/>
              <a:buChar char="o"/>
            </a:pPr>
            <a:r>
              <a:rPr lang="fr-FR" sz="1600" dirty="0"/>
              <a:t>Taux fixes de 100 points de base </a:t>
            </a:r>
          </a:p>
          <a:p>
            <a:pPr lvl="1"/>
            <a:endParaRPr lang="fr-FR" sz="1600" dirty="0"/>
          </a:p>
          <a:p>
            <a:pPr marL="742950" lvl="1" indent="-285750">
              <a:buFont typeface="Arial" panose="020B0604020202020204" pitchFamily="34" charset="0"/>
              <a:buChar char="•"/>
            </a:pPr>
            <a:r>
              <a:rPr lang="fr-FR" sz="1600" i="1" u="sng" dirty="0"/>
              <a:t>Comment l’obtenir ? </a:t>
            </a:r>
          </a:p>
          <a:p>
            <a:pPr marL="809625" lvl="1" indent="-352425"/>
            <a:r>
              <a:rPr lang="fr-FR" sz="1600" dirty="0"/>
              <a:t>       Saisine du CODEFI et en particulier du commissaire aux restructurations et à la prévention des difficultés des entreprises    (CRP) </a:t>
            </a:r>
          </a:p>
          <a:p>
            <a:pPr lvl="1"/>
            <a:endParaRPr lang="fr-FR" sz="1600" dirty="0"/>
          </a:p>
          <a:p>
            <a:pPr lvl="1"/>
            <a:endParaRPr lang="fr-FR" sz="1600" dirty="0"/>
          </a:p>
          <a:p>
            <a:pPr lvl="1"/>
            <a:endParaRPr lang="fr-FR" dirty="0"/>
          </a:p>
          <a:p>
            <a:pPr lvl="1"/>
            <a:endParaRPr lang="fr-FR" u="sng" dirty="0"/>
          </a:p>
          <a:p>
            <a:pPr lvl="1"/>
            <a:endParaRPr lang="fr-FR" dirty="0"/>
          </a:p>
          <a:p>
            <a:pPr lvl="1"/>
            <a:endParaRPr lang="fr-FR" dirty="0"/>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r>
              <a:rPr lang="fr-FR" b="1" dirty="0">
                <a:cs typeface="Times New Roman" panose="02020603050405020304" pitchFamily="18" charset="0"/>
              </a:rPr>
              <a:t> </a:t>
            </a:r>
          </a:p>
        </p:txBody>
      </p:sp>
    </p:spTree>
    <p:extLst>
      <p:ext uri="{BB962C8B-B14F-4D97-AF65-F5344CB8AC3E}">
        <p14:creationId xmlns:p14="http://schemas.microsoft.com/office/powerpoint/2010/main" val="1448585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33B5281-7EF0-4A1E-A2EB-E8F8625D05E3}"/>
              </a:ext>
            </a:extLst>
          </p:cNvPr>
          <p:cNvSpPr>
            <a:spLocks noGrp="1"/>
          </p:cNvSpPr>
          <p:nvPr>
            <p:ph type="sldNum" sz="quarter" idx="12"/>
          </p:nvPr>
        </p:nvSpPr>
        <p:spPr/>
        <p:txBody>
          <a:bodyPr/>
          <a:lstStyle/>
          <a:p>
            <a:fld id="{14D41055-FBAB-4231-B135-852D86887E79}" type="slidenum">
              <a:rPr lang="fr-FR" smtClean="0"/>
              <a:t>11</a:t>
            </a:fld>
            <a:endParaRPr lang="fr-FR"/>
          </a:p>
        </p:txBody>
      </p:sp>
      <p:sp>
        <p:nvSpPr>
          <p:cNvPr id="5" name="Rectangle 4">
            <a:extLst>
              <a:ext uri="{FF2B5EF4-FFF2-40B4-BE49-F238E27FC236}">
                <a16:creationId xmlns:a16="http://schemas.microsoft.com/office/drawing/2014/main" id="{B3491985-8D54-41A6-A6E4-A420CFD36E6E}"/>
              </a:ext>
            </a:extLst>
          </p:cNvPr>
          <p:cNvSpPr/>
          <p:nvPr/>
        </p:nvSpPr>
        <p:spPr>
          <a:xfrm>
            <a:off x="171450" y="655170"/>
            <a:ext cx="11849100" cy="154649"/>
          </a:xfrm>
          <a:prstGeom prst="rect">
            <a:avLst/>
          </a:prstGeom>
          <a:gradFill flip="none" rotWithShape="1">
            <a:gsLst>
              <a:gs pos="0">
                <a:srgbClr val="A50021">
                  <a:shade val="30000"/>
                  <a:satMod val="115000"/>
                </a:srgbClr>
              </a:gs>
              <a:gs pos="50000">
                <a:srgbClr val="A50021">
                  <a:shade val="67500"/>
                  <a:satMod val="115000"/>
                </a:srgbClr>
              </a:gs>
              <a:gs pos="100000">
                <a:srgbClr val="A50021">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id="{880B9818-FF72-4687-9C95-DD6E4789021B}"/>
              </a:ext>
            </a:extLst>
          </p:cNvPr>
          <p:cNvSpPr txBox="1"/>
          <p:nvPr/>
        </p:nvSpPr>
        <p:spPr>
          <a:xfrm>
            <a:off x="171450" y="142919"/>
            <a:ext cx="11849100" cy="369332"/>
          </a:xfrm>
          <a:prstGeom prst="rect">
            <a:avLst/>
          </a:prstGeom>
          <a:noFill/>
        </p:spPr>
        <p:txBody>
          <a:bodyPr wrap="square" rtlCol="0">
            <a:spAutoFit/>
          </a:bodyPr>
          <a:lstStyle/>
          <a:p>
            <a:r>
              <a:rPr lang="fr-FR" b="1" dirty="0"/>
              <a:t>Covid-19 et procédures collectives </a:t>
            </a:r>
          </a:p>
        </p:txBody>
      </p:sp>
      <p:sp>
        <p:nvSpPr>
          <p:cNvPr id="2" name="ZoneTexte 1">
            <a:extLst>
              <a:ext uri="{FF2B5EF4-FFF2-40B4-BE49-F238E27FC236}">
                <a16:creationId xmlns:a16="http://schemas.microsoft.com/office/drawing/2014/main" id="{0C4F8267-A4E2-4BE0-8F19-4DD2DEF61D24}"/>
              </a:ext>
            </a:extLst>
          </p:cNvPr>
          <p:cNvSpPr txBox="1"/>
          <p:nvPr/>
        </p:nvSpPr>
        <p:spPr>
          <a:xfrm>
            <a:off x="336430" y="876382"/>
            <a:ext cx="11222966" cy="8987076"/>
          </a:xfrm>
          <a:prstGeom prst="rect">
            <a:avLst/>
          </a:prstGeom>
          <a:noFill/>
        </p:spPr>
        <p:txBody>
          <a:bodyPr wrap="square" rtlCol="0">
            <a:spAutoFit/>
          </a:bodyPr>
          <a:lstStyle/>
          <a:p>
            <a:pPr marL="0" lvl="1"/>
            <a:r>
              <a:rPr lang="fr-FR" sz="1600" b="1" u="sng" dirty="0"/>
              <a:t>2. Favoriser la poursuite de l’activité, protéger la société et sa trésorerie</a:t>
            </a:r>
          </a:p>
          <a:p>
            <a:pPr marL="742950" lvl="1" indent="-285750">
              <a:buFont typeface="Wingdings" panose="05000000000000000000" pitchFamily="2" charset="2"/>
              <a:buChar char="Ø"/>
            </a:pPr>
            <a:endParaRPr lang="fr-FR" sz="1600" b="1" dirty="0">
              <a:cs typeface="Times New Roman" panose="02020603050405020304" pitchFamily="18" charset="0"/>
            </a:endParaRPr>
          </a:p>
          <a:p>
            <a:pPr marL="742950" lvl="1" indent="-285750">
              <a:buFont typeface="Wingdings" panose="05000000000000000000" pitchFamily="2" charset="2"/>
              <a:buChar char="Ø"/>
            </a:pPr>
            <a:r>
              <a:rPr lang="fr-FR" sz="1600" u="sng" dirty="0"/>
              <a:t>Charges sociales et fiscales : report et exonération </a:t>
            </a:r>
          </a:p>
          <a:p>
            <a:pPr lvl="1" algn="just"/>
            <a:endParaRPr lang="fr-FR" sz="1600" u="sng" dirty="0"/>
          </a:p>
          <a:p>
            <a:pPr marL="742950" lvl="1" indent="-285750" algn="just">
              <a:buFont typeface="Arial" panose="020B0604020202020204" pitchFamily="34" charset="0"/>
              <a:buChar char="•"/>
            </a:pPr>
            <a:r>
              <a:rPr lang="fr-FR" sz="1600" dirty="0"/>
              <a:t>Report en tout ou partie des cotisations salariales et patronales (y compris cotisations de retraite complémentaire), demande de délais de paiement (formulaire en ligne site URSSAF)</a:t>
            </a:r>
          </a:p>
          <a:p>
            <a:pPr lvl="1" algn="just"/>
            <a:r>
              <a:rPr lang="fr-FR" sz="1600" dirty="0"/>
              <a:t>	</a:t>
            </a:r>
          </a:p>
          <a:p>
            <a:pPr marL="742950" lvl="1" indent="-285750" algn="just">
              <a:buFont typeface="Arial" panose="020B0604020202020204" pitchFamily="34" charset="0"/>
              <a:buChar char="•"/>
            </a:pPr>
            <a:r>
              <a:rPr lang="fr-FR" sz="1600" dirty="0"/>
              <a:t>Exonération totale des cotisations sociales patronales (hors retraite complémentaire) et aide au paiement des cotisations sociales restant dues égale à 20% de la masse salariale sur la période concernée pour : </a:t>
            </a:r>
          </a:p>
          <a:p>
            <a:pPr lvl="1" algn="just"/>
            <a:endParaRPr lang="fr-FR" sz="1600" dirty="0"/>
          </a:p>
          <a:p>
            <a:pPr marL="1657350" lvl="3" indent="-285750" algn="just">
              <a:buFont typeface="Courier New" panose="02070309020205020404" pitchFamily="49" charset="0"/>
              <a:buChar char="o"/>
            </a:pPr>
            <a:r>
              <a:rPr lang="fr-FR" sz="1600" dirty="0"/>
              <a:t>les entreprises de moins de 50 salariés faisant l’objet d’une fermeture administrative ;</a:t>
            </a:r>
          </a:p>
          <a:p>
            <a:pPr marL="1657350" lvl="3" indent="-285750" algn="just">
              <a:buFont typeface="Courier New" panose="02070309020205020404" pitchFamily="49" charset="0"/>
              <a:buChar char="o"/>
            </a:pPr>
            <a:r>
              <a:rPr lang="fr-FR" sz="1600" dirty="0"/>
              <a:t>les autres entreprises de moins de 250 salariés faisant partie des secteurs les plus affectés (hôtellerie, café, 	 restaurants, tourisme, évènementiel, culture et sport) ou dont l’activité en dépend, qui subissent au moins 50% de baisse d’activité, quel que soit leur lieu d’implantation 	géographique </a:t>
            </a:r>
          </a:p>
          <a:p>
            <a:pPr lvl="1"/>
            <a:endParaRPr lang="fr-FR" sz="1600" dirty="0"/>
          </a:p>
          <a:p>
            <a:pPr marL="742950" lvl="1" indent="-285750">
              <a:buFont typeface="Arial" panose="020B0604020202020204" pitchFamily="34" charset="0"/>
              <a:buChar char="•"/>
            </a:pPr>
            <a:r>
              <a:rPr lang="fr-FR" sz="1600" dirty="0"/>
              <a:t>Report des échéances fiscales (</a:t>
            </a:r>
            <a:r>
              <a:rPr lang="fr-FR" sz="1600" b="1" u="sng" dirty="0"/>
              <a:t>à demander avant le 31/12/2020</a:t>
            </a:r>
            <a:r>
              <a:rPr lang="fr-FR" sz="1600" dirty="0"/>
              <a:t>) : possibilité de délais de paiement des </a:t>
            </a:r>
            <a:r>
              <a:rPr lang="fr-FR" sz="1600" u="sng" dirty="0"/>
              <a:t>impôts directs </a:t>
            </a:r>
            <a:r>
              <a:rPr lang="fr-FR" sz="1600" dirty="0"/>
              <a:t>au cas par cas (hors TVA et prélèvements à la source) pour les entreprises concernées par une interruption ou une restriction de leur activité liée à une mesure de fermeture ou lorsque leur situation financière le justifie </a:t>
            </a:r>
          </a:p>
          <a:p>
            <a:pPr marL="742950" lvl="1" indent="-285750">
              <a:buFontTx/>
              <a:buChar char="-"/>
            </a:pPr>
            <a:endParaRPr lang="fr-FR" sz="1600" dirty="0"/>
          </a:p>
          <a:p>
            <a:pPr marL="742950" lvl="1" indent="-285750">
              <a:buFontTx/>
              <a:buChar char="-"/>
            </a:pPr>
            <a:r>
              <a:rPr lang="fr-FR" sz="1600" dirty="0"/>
              <a:t>Échéances fiscales déjà étalées et qui ne peuvent être payées : Le plan de règlement « spécifiques Covid-19 » permet aux entreprises d’étaler sur une </a:t>
            </a:r>
            <a:r>
              <a:rPr lang="fr-FR" sz="1600" u="sng" dirty="0"/>
              <a:t>durée pouvant atteindre 3 ans </a:t>
            </a:r>
            <a:r>
              <a:rPr lang="fr-FR" sz="1600" dirty="0"/>
              <a:t>le paiement de leurs impôts professionnels dus pendant le pic de la crise sanitaire et non encore réglés. </a:t>
            </a:r>
          </a:p>
          <a:p>
            <a:pPr lvl="1"/>
            <a:endParaRPr lang="fr-FR" sz="1600" dirty="0"/>
          </a:p>
          <a:p>
            <a:pPr lvl="1"/>
            <a:endParaRPr lang="fr-FR" sz="1600" dirty="0"/>
          </a:p>
          <a:p>
            <a:pPr lvl="1"/>
            <a:endParaRPr lang="fr-FR" sz="1600" dirty="0"/>
          </a:p>
          <a:p>
            <a:pPr lvl="1"/>
            <a:endParaRPr lang="fr-FR" sz="1600" dirty="0"/>
          </a:p>
          <a:p>
            <a:pPr lvl="1"/>
            <a:endParaRPr lang="fr-FR" dirty="0"/>
          </a:p>
          <a:p>
            <a:pPr lvl="1"/>
            <a:endParaRPr lang="fr-FR" u="sng" dirty="0"/>
          </a:p>
          <a:p>
            <a:pPr lvl="1"/>
            <a:endParaRPr lang="fr-FR" dirty="0"/>
          </a:p>
          <a:p>
            <a:pPr lvl="1"/>
            <a:endParaRPr lang="fr-FR" dirty="0"/>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r>
              <a:rPr lang="fr-FR" b="1" dirty="0">
                <a:cs typeface="Times New Roman" panose="02020603050405020304" pitchFamily="18" charset="0"/>
              </a:rPr>
              <a:t> </a:t>
            </a:r>
          </a:p>
        </p:txBody>
      </p:sp>
    </p:spTree>
    <p:extLst>
      <p:ext uri="{BB962C8B-B14F-4D97-AF65-F5344CB8AC3E}">
        <p14:creationId xmlns:p14="http://schemas.microsoft.com/office/powerpoint/2010/main" val="3487643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33B5281-7EF0-4A1E-A2EB-E8F8625D05E3}"/>
              </a:ext>
            </a:extLst>
          </p:cNvPr>
          <p:cNvSpPr>
            <a:spLocks noGrp="1"/>
          </p:cNvSpPr>
          <p:nvPr>
            <p:ph type="sldNum" sz="quarter" idx="12"/>
          </p:nvPr>
        </p:nvSpPr>
        <p:spPr/>
        <p:txBody>
          <a:bodyPr/>
          <a:lstStyle/>
          <a:p>
            <a:fld id="{14D41055-FBAB-4231-B135-852D86887E79}" type="slidenum">
              <a:rPr lang="fr-FR" smtClean="0"/>
              <a:t>12</a:t>
            </a:fld>
            <a:endParaRPr lang="fr-FR"/>
          </a:p>
        </p:txBody>
      </p:sp>
      <p:sp>
        <p:nvSpPr>
          <p:cNvPr id="5" name="Rectangle 4">
            <a:extLst>
              <a:ext uri="{FF2B5EF4-FFF2-40B4-BE49-F238E27FC236}">
                <a16:creationId xmlns:a16="http://schemas.microsoft.com/office/drawing/2014/main" id="{B3491985-8D54-41A6-A6E4-A420CFD36E6E}"/>
              </a:ext>
            </a:extLst>
          </p:cNvPr>
          <p:cNvSpPr/>
          <p:nvPr/>
        </p:nvSpPr>
        <p:spPr>
          <a:xfrm>
            <a:off x="171450" y="655170"/>
            <a:ext cx="11849100" cy="154649"/>
          </a:xfrm>
          <a:prstGeom prst="rect">
            <a:avLst/>
          </a:prstGeom>
          <a:gradFill flip="none" rotWithShape="1">
            <a:gsLst>
              <a:gs pos="0">
                <a:srgbClr val="A50021">
                  <a:shade val="30000"/>
                  <a:satMod val="115000"/>
                </a:srgbClr>
              </a:gs>
              <a:gs pos="50000">
                <a:srgbClr val="A50021">
                  <a:shade val="67500"/>
                  <a:satMod val="115000"/>
                </a:srgbClr>
              </a:gs>
              <a:gs pos="100000">
                <a:srgbClr val="A50021">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id="{880B9818-FF72-4687-9C95-DD6E4789021B}"/>
              </a:ext>
            </a:extLst>
          </p:cNvPr>
          <p:cNvSpPr txBox="1"/>
          <p:nvPr/>
        </p:nvSpPr>
        <p:spPr>
          <a:xfrm>
            <a:off x="171450" y="142919"/>
            <a:ext cx="11849100" cy="369332"/>
          </a:xfrm>
          <a:prstGeom prst="rect">
            <a:avLst/>
          </a:prstGeom>
          <a:noFill/>
        </p:spPr>
        <p:txBody>
          <a:bodyPr wrap="square" rtlCol="0">
            <a:spAutoFit/>
          </a:bodyPr>
          <a:lstStyle/>
          <a:p>
            <a:r>
              <a:rPr lang="fr-FR" b="1" dirty="0"/>
              <a:t>Covid-19 et procédures collectives </a:t>
            </a:r>
          </a:p>
        </p:txBody>
      </p:sp>
      <p:sp>
        <p:nvSpPr>
          <p:cNvPr id="2" name="ZoneTexte 1">
            <a:extLst>
              <a:ext uri="{FF2B5EF4-FFF2-40B4-BE49-F238E27FC236}">
                <a16:creationId xmlns:a16="http://schemas.microsoft.com/office/drawing/2014/main" id="{0C4F8267-A4E2-4BE0-8F19-4DD2DEF61D24}"/>
              </a:ext>
            </a:extLst>
          </p:cNvPr>
          <p:cNvSpPr txBox="1"/>
          <p:nvPr/>
        </p:nvSpPr>
        <p:spPr>
          <a:xfrm>
            <a:off x="336430" y="876382"/>
            <a:ext cx="11222966" cy="9971961"/>
          </a:xfrm>
          <a:prstGeom prst="rect">
            <a:avLst/>
          </a:prstGeom>
          <a:noFill/>
        </p:spPr>
        <p:txBody>
          <a:bodyPr wrap="square" rtlCol="0">
            <a:spAutoFit/>
          </a:bodyPr>
          <a:lstStyle/>
          <a:p>
            <a:pPr marL="0" lvl="1"/>
            <a:r>
              <a:rPr lang="fr-FR" sz="1600" b="1" u="sng" dirty="0"/>
              <a:t>2. Favoriser la poursuite de l’activité, protéger la société et sa trésorerie</a:t>
            </a:r>
          </a:p>
          <a:p>
            <a:pPr marL="742950" lvl="1" indent="-285750">
              <a:buFont typeface="Wingdings" panose="05000000000000000000" pitchFamily="2" charset="2"/>
              <a:buChar char="Ø"/>
            </a:pPr>
            <a:endParaRPr lang="fr-FR" sz="1600" b="1" dirty="0">
              <a:cs typeface="Times New Roman" panose="02020603050405020304" pitchFamily="18" charset="0"/>
            </a:endParaRPr>
          </a:p>
          <a:p>
            <a:pPr marL="742950" lvl="1" indent="-285750">
              <a:buFont typeface="Wingdings" panose="05000000000000000000" pitchFamily="2" charset="2"/>
              <a:buChar char="Ø"/>
            </a:pPr>
            <a:r>
              <a:rPr lang="fr-FR" sz="1600" u="sng" dirty="0"/>
              <a:t>Paiement des loyers commerciaux </a:t>
            </a:r>
          </a:p>
          <a:p>
            <a:pPr lvl="1"/>
            <a:endParaRPr lang="fr-FR" sz="1600" u="sng" dirty="0"/>
          </a:p>
          <a:p>
            <a:pPr marL="742950" lvl="1" indent="-285750" algn="just">
              <a:buFont typeface="Arial" panose="020B0604020202020204" pitchFamily="34" charset="0"/>
              <a:buChar char="•"/>
            </a:pPr>
            <a:r>
              <a:rPr lang="fr-FR" sz="1600" dirty="0"/>
              <a:t>Crédit d’impôt de 30% mis en place pour inciter les bailleurs à abandonner tout ou partie les loyers : s’applique à tous les bailleurs, PP ou PM, quel que soit leur régime fiscal, qui abandonnent au moins un mois de loyer dû par des entreprises de moins de 250 salariés, fermées administrativement ou appartenant à un secteur sinistré (hôtels, cafés, restaurants)</a:t>
            </a:r>
          </a:p>
          <a:p>
            <a:pPr marL="742950" lvl="1" indent="-285750" algn="just">
              <a:buFont typeface="Arial" panose="020B0604020202020204" pitchFamily="34" charset="0"/>
              <a:buChar char="•"/>
            </a:pPr>
            <a:endParaRPr lang="fr-FR" sz="1600" dirty="0"/>
          </a:p>
          <a:p>
            <a:pPr marL="742950" lvl="1" indent="-285750" algn="just">
              <a:buFont typeface="Arial" panose="020B0604020202020204" pitchFamily="34" charset="0"/>
              <a:buChar char="•"/>
            </a:pPr>
            <a:r>
              <a:rPr lang="fr-FR" sz="1600" dirty="0"/>
              <a:t>Suspension des poursuites (assignation en acquisition de la clause résolutoire notamment) et neutralisation des sanctions (clauses de déchéance, intérêts de retard, activation des garanties de caution etc.) pour les loyers échus du 12 mars 2020 au 23 juin 2020 </a:t>
            </a:r>
          </a:p>
          <a:p>
            <a:pPr lvl="1" algn="just"/>
            <a:endParaRPr lang="fr-FR" sz="1600" dirty="0"/>
          </a:p>
          <a:p>
            <a:pPr marL="742950" lvl="1" indent="-285750" algn="just">
              <a:buFont typeface="Arial" panose="020B0604020202020204" pitchFamily="34" charset="0"/>
              <a:buChar char="•"/>
            </a:pPr>
            <a:r>
              <a:rPr lang="fr-FR" sz="1600" dirty="0"/>
              <a:t> Aucun abandon ou remise ne peut être imposé au bailleur </a:t>
            </a:r>
          </a:p>
          <a:p>
            <a:pPr marL="742950" lvl="1" indent="-285750" algn="just">
              <a:buFont typeface="Arial" panose="020B0604020202020204" pitchFamily="34" charset="0"/>
              <a:buChar char="•"/>
            </a:pPr>
            <a:endParaRPr lang="fr-FR" sz="1600" dirty="0"/>
          </a:p>
          <a:p>
            <a:pPr marL="742950" lvl="1" indent="-285750" algn="just">
              <a:buFont typeface="Arial" panose="020B0604020202020204" pitchFamily="34" charset="0"/>
              <a:buChar char="•"/>
            </a:pPr>
            <a:r>
              <a:rPr lang="fr-FR" sz="1600" u="sng" dirty="0"/>
              <a:t>Nos conseils </a:t>
            </a:r>
            <a:r>
              <a:rPr lang="fr-FR" sz="1600" dirty="0"/>
              <a:t>: </a:t>
            </a:r>
          </a:p>
          <a:p>
            <a:pPr marL="1200150" lvl="2" indent="-285750" algn="just">
              <a:buFont typeface="Courier New" panose="02070309020205020404" pitchFamily="49" charset="0"/>
              <a:buChar char="o"/>
            </a:pPr>
            <a:r>
              <a:rPr lang="fr-FR" sz="1600" dirty="0"/>
              <a:t>Se rapprocher de son bailleur pour lui exposer vos difficultés et solliciter des remises ou reports durables (LRAR) </a:t>
            </a:r>
          </a:p>
          <a:p>
            <a:pPr marL="1200150" lvl="2" indent="-285750" algn="just">
              <a:buFont typeface="Courier New" panose="02070309020205020404" pitchFamily="49" charset="0"/>
              <a:buChar char="o"/>
            </a:pPr>
            <a:r>
              <a:rPr lang="fr-FR" sz="1600" dirty="0"/>
              <a:t>S’adresser au bon interlocuteur cad à celui qui a le pouvoir de décision (préférer le propriétaire réel au gestionnaire ou à l’administrateur de biens) </a:t>
            </a:r>
          </a:p>
          <a:p>
            <a:pPr marL="1200150" lvl="2" indent="-285750" algn="just">
              <a:buFont typeface="Courier New" panose="02070309020205020404" pitchFamily="49" charset="0"/>
              <a:buChar char="o"/>
            </a:pPr>
            <a:r>
              <a:rPr lang="fr-FR" sz="1600" dirty="0"/>
              <a:t>Bien lire son bail pour savoir ce qu’il prévoit en cas de non paiement du loyer à échéance : sanctions, intérêts etc.</a:t>
            </a:r>
          </a:p>
          <a:p>
            <a:pPr marL="1200150" lvl="2" indent="-285750" algn="just">
              <a:buFont typeface="Courier New" panose="02070309020205020404" pitchFamily="49" charset="0"/>
              <a:buChar char="o"/>
            </a:pPr>
            <a:r>
              <a:rPr lang="fr-FR" sz="1600" dirty="0"/>
              <a:t>Vérifier si votre bailleur est adhérent à l’une des Fédérations signataires du Code de bonne conduite  (code qui prévoit notamment un devoir de loyauté entre bailleurs/preneurs, et préconise des reports allant jusqu’à 3 mois voire une annulation d’une parties des loyers dans certains cas) </a:t>
            </a:r>
          </a:p>
          <a:p>
            <a:pPr marL="1200150" lvl="2" indent="-285750" algn="just">
              <a:buFont typeface="Courier New" panose="02070309020205020404" pitchFamily="49" charset="0"/>
              <a:buChar char="o"/>
            </a:pPr>
            <a:r>
              <a:rPr lang="fr-FR" sz="1600" dirty="0"/>
              <a:t>En cas de refus du bailleur, consulter un avocat spécialisé en baux commerciaux.  </a:t>
            </a:r>
          </a:p>
          <a:p>
            <a:pPr lvl="2" algn="just"/>
            <a:endParaRPr lang="fr-FR" sz="1600" dirty="0"/>
          </a:p>
          <a:p>
            <a:pPr lvl="1" algn="just"/>
            <a:endParaRPr lang="fr-FR" sz="1600" dirty="0"/>
          </a:p>
          <a:p>
            <a:pPr marL="742950" lvl="1" indent="-285750" algn="just">
              <a:buFont typeface="Arial" panose="020B0604020202020204" pitchFamily="34" charset="0"/>
              <a:buChar char="•"/>
            </a:pPr>
            <a:endParaRPr lang="fr-FR" sz="1600" dirty="0"/>
          </a:p>
          <a:p>
            <a:pPr lvl="1" algn="just"/>
            <a:r>
              <a:rPr lang="fr-FR" sz="1600" dirty="0"/>
              <a:t>	</a:t>
            </a:r>
          </a:p>
          <a:p>
            <a:pPr lvl="1"/>
            <a:endParaRPr lang="fr-FR" sz="1600" dirty="0"/>
          </a:p>
          <a:p>
            <a:pPr lvl="1"/>
            <a:endParaRPr lang="fr-FR" sz="1600" dirty="0"/>
          </a:p>
          <a:p>
            <a:pPr lvl="1"/>
            <a:endParaRPr lang="fr-FR" sz="1600" dirty="0"/>
          </a:p>
          <a:p>
            <a:pPr lvl="1"/>
            <a:endParaRPr lang="fr-FR" dirty="0"/>
          </a:p>
          <a:p>
            <a:pPr lvl="1"/>
            <a:endParaRPr lang="fr-FR" u="sng" dirty="0"/>
          </a:p>
          <a:p>
            <a:pPr lvl="1"/>
            <a:endParaRPr lang="fr-FR" dirty="0"/>
          </a:p>
          <a:p>
            <a:pPr lvl="1"/>
            <a:endParaRPr lang="fr-FR" dirty="0"/>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r>
              <a:rPr lang="fr-FR" b="1" dirty="0">
                <a:cs typeface="Times New Roman" panose="02020603050405020304" pitchFamily="18" charset="0"/>
              </a:rPr>
              <a:t> </a:t>
            </a:r>
          </a:p>
        </p:txBody>
      </p:sp>
    </p:spTree>
    <p:extLst>
      <p:ext uri="{BB962C8B-B14F-4D97-AF65-F5344CB8AC3E}">
        <p14:creationId xmlns:p14="http://schemas.microsoft.com/office/powerpoint/2010/main" val="4023099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33B5281-7EF0-4A1E-A2EB-E8F8625D05E3}"/>
              </a:ext>
            </a:extLst>
          </p:cNvPr>
          <p:cNvSpPr>
            <a:spLocks noGrp="1"/>
          </p:cNvSpPr>
          <p:nvPr>
            <p:ph type="sldNum" sz="quarter" idx="12"/>
          </p:nvPr>
        </p:nvSpPr>
        <p:spPr/>
        <p:txBody>
          <a:bodyPr/>
          <a:lstStyle/>
          <a:p>
            <a:fld id="{14D41055-FBAB-4231-B135-852D86887E79}" type="slidenum">
              <a:rPr lang="fr-FR" smtClean="0"/>
              <a:t>13</a:t>
            </a:fld>
            <a:endParaRPr lang="fr-FR"/>
          </a:p>
        </p:txBody>
      </p:sp>
      <p:sp>
        <p:nvSpPr>
          <p:cNvPr id="5" name="Rectangle 4">
            <a:extLst>
              <a:ext uri="{FF2B5EF4-FFF2-40B4-BE49-F238E27FC236}">
                <a16:creationId xmlns:a16="http://schemas.microsoft.com/office/drawing/2014/main" id="{B3491985-8D54-41A6-A6E4-A420CFD36E6E}"/>
              </a:ext>
            </a:extLst>
          </p:cNvPr>
          <p:cNvSpPr/>
          <p:nvPr/>
        </p:nvSpPr>
        <p:spPr>
          <a:xfrm>
            <a:off x="171450" y="655170"/>
            <a:ext cx="11849100" cy="154649"/>
          </a:xfrm>
          <a:prstGeom prst="rect">
            <a:avLst/>
          </a:prstGeom>
          <a:gradFill flip="none" rotWithShape="1">
            <a:gsLst>
              <a:gs pos="0">
                <a:srgbClr val="A50021">
                  <a:shade val="30000"/>
                  <a:satMod val="115000"/>
                </a:srgbClr>
              </a:gs>
              <a:gs pos="50000">
                <a:srgbClr val="A50021">
                  <a:shade val="67500"/>
                  <a:satMod val="115000"/>
                </a:srgbClr>
              </a:gs>
              <a:gs pos="100000">
                <a:srgbClr val="A50021">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id="{880B9818-FF72-4687-9C95-DD6E4789021B}"/>
              </a:ext>
            </a:extLst>
          </p:cNvPr>
          <p:cNvSpPr txBox="1"/>
          <p:nvPr/>
        </p:nvSpPr>
        <p:spPr>
          <a:xfrm>
            <a:off x="171450" y="142919"/>
            <a:ext cx="11849100" cy="369332"/>
          </a:xfrm>
          <a:prstGeom prst="rect">
            <a:avLst/>
          </a:prstGeom>
          <a:noFill/>
        </p:spPr>
        <p:txBody>
          <a:bodyPr wrap="square" rtlCol="0">
            <a:spAutoFit/>
          </a:bodyPr>
          <a:lstStyle/>
          <a:p>
            <a:r>
              <a:rPr lang="fr-FR" b="1" dirty="0"/>
              <a:t>Covid-19 et procédures collectives </a:t>
            </a:r>
          </a:p>
        </p:txBody>
      </p:sp>
      <p:sp>
        <p:nvSpPr>
          <p:cNvPr id="2" name="ZoneTexte 1">
            <a:extLst>
              <a:ext uri="{FF2B5EF4-FFF2-40B4-BE49-F238E27FC236}">
                <a16:creationId xmlns:a16="http://schemas.microsoft.com/office/drawing/2014/main" id="{0C4F8267-A4E2-4BE0-8F19-4DD2DEF61D24}"/>
              </a:ext>
            </a:extLst>
          </p:cNvPr>
          <p:cNvSpPr txBox="1"/>
          <p:nvPr/>
        </p:nvSpPr>
        <p:spPr>
          <a:xfrm>
            <a:off x="336430" y="876382"/>
            <a:ext cx="11222966" cy="8771632"/>
          </a:xfrm>
          <a:prstGeom prst="rect">
            <a:avLst/>
          </a:prstGeom>
          <a:noFill/>
        </p:spPr>
        <p:txBody>
          <a:bodyPr wrap="square" rtlCol="0">
            <a:spAutoFit/>
          </a:bodyPr>
          <a:lstStyle/>
          <a:p>
            <a:pPr marL="0" lvl="1"/>
            <a:r>
              <a:rPr lang="fr-FR" sz="1600" b="1" u="sng" dirty="0">
                <a:cs typeface="Times New Roman" panose="02020603050405020304" pitchFamily="18" charset="0"/>
              </a:rPr>
              <a:t>3. Favoriser la reprise en plan de cession </a:t>
            </a:r>
          </a:p>
          <a:p>
            <a:pPr lvl="1"/>
            <a:endParaRPr lang="fr-FR" sz="1600" b="1" dirty="0">
              <a:cs typeface="Times New Roman" panose="02020603050405020304" pitchFamily="18" charset="0"/>
            </a:endParaRPr>
          </a:p>
          <a:p>
            <a:pPr marL="742950" lvl="1" indent="-285750">
              <a:buFont typeface="Wingdings" panose="05000000000000000000" pitchFamily="2" charset="2"/>
              <a:buChar char="Ø"/>
            </a:pPr>
            <a:r>
              <a:rPr lang="fr-FR" sz="1600" u="sng" dirty="0">
                <a:cs typeface="Times New Roman" panose="02020603050405020304" pitchFamily="18" charset="0"/>
              </a:rPr>
              <a:t>La reprise de l’entreprise par le dirigeant</a:t>
            </a:r>
            <a:r>
              <a:rPr lang="fr-FR" sz="1600" dirty="0">
                <a:cs typeface="Times New Roman" panose="02020603050405020304" pitchFamily="18" charset="0"/>
              </a:rPr>
              <a:t> </a:t>
            </a:r>
            <a:r>
              <a:rPr lang="fr-FR" sz="1600" i="1" dirty="0">
                <a:cs typeface="Times New Roman" panose="02020603050405020304" pitchFamily="18" charset="0"/>
              </a:rPr>
              <a:t>(art. </a:t>
            </a:r>
            <a:r>
              <a:rPr lang="fr-FR" sz="1600" i="1" dirty="0">
                <a:effectLst/>
                <a:ea typeface="Calibri" panose="020F0502020204030204" pitchFamily="34" charset="0"/>
                <a:cs typeface="Times New Roman" panose="02020603050405020304" pitchFamily="18" charset="0"/>
              </a:rPr>
              <a:t>7 ord. 2020-596 du 20 mai 2020)</a:t>
            </a:r>
          </a:p>
          <a:p>
            <a:pPr lvl="1" algn="just"/>
            <a:endParaRPr lang="fr-FR" sz="1600" i="1" dirty="0">
              <a:ea typeface="Calibri" panose="020F0502020204030204" pitchFamily="34" charset="0"/>
              <a:cs typeface="Times New Roman" panose="02020603050405020304" pitchFamily="18" charset="0"/>
            </a:endParaRPr>
          </a:p>
          <a:p>
            <a:pPr marL="1200150" lvl="2" indent="-285750" algn="just">
              <a:buFont typeface="Arial" panose="020B0604020202020204" pitchFamily="34" charset="0"/>
              <a:buChar char="•"/>
            </a:pPr>
            <a:r>
              <a:rPr lang="fr-FR" sz="1600" i="1" u="sng" dirty="0">
                <a:effectLst/>
                <a:ea typeface="Calibri" panose="020F0502020204030204" pitchFamily="34" charset="0"/>
                <a:cs typeface="Times New Roman" panose="02020603050405020304" pitchFamily="18" charset="0"/>
              </a:rPr>
              <a:t>Principe</a:t>
            </a:r>
            <a:r>
              <a:rPr lang="fr-FR" sz="1600" i="1" dirty="0">
                <a:effectLst/>
                <a:ea typeface="Calibri" panose="020F0502020204030204" pitchFamily="34" charset="0"/>
                <a:cs typeface="Times New Roman" panose="02020603050405020304" pitchFamily="18" charset="0"/>
              </a:rPr>
              <a:t> :  </a:t>
            </a:r>
            <a:r>
              <a:rPr lang="fr-FR" sz="1600" dirty="0">
                <a:effectLst/>
                <a:ea typeface="Calibri" panose="020F0502020204030204" pitchFamily="34" charset="0"/>
                <a:cs typeface="Times New Roman" panose="02020603050405020304" pitchFamily="18" charset="0"/>
              </a:rPr>
              <a:t>art. L. 642-3 C.com : interdiction aux dirigeants de présenter une offre de reprise ou de détenir directement ou indirectement des actifs de l’entreprise cédée pendant une durée de 5 ans à compter du plan de cession. L’objectif étant d’éviter que le dirigeant puisse se porter acquéreur sans supporter le passif qu’il a créé. Il est cependant prévu une exception à ce principe, </a:t>
            </a:r>
            <a:r>
              <a:rPr lang="fr-FR" sz="1600" u="sng" dirty="0">
                <a:effectLst/>
                <a:ea typeface="Calibri" panose="020F0502020204030204" pitchFamily="34" charset="0"/>
                <a:cs typeface="Times New Roman" panose="02020603050405020304" pitchFamily="18" charset="0"/>
              </a:rPr>
              <a:t>à la requête seulement du Parquet</a:t>
            </a:r>
            <a:r>
              <a:rPr lang="fr-FR" sz="1600" dirty="0">
                <a:effectLst/>
                <a:ea typeface="Calibri" panose="020F0502020204030204" pitchFamily="34" charset="0"/>
                <a:cs typeface="Times New Roman" panose="02020603050405020304" pitchFamily="18" charset="0"/>
              </a:rPr>
              <a:t> (alinéa 2 de l’article L. 642-3 C.com). </a:t>
            </a:r>
          </a:p>
          <a:p>
            <a:pPr marL="1200150" lvl="2" indent="-285750" algn="just">
              <a:buFont typeface="Arial" panose="020B0604020202020204" pitchFamily="34" charset="0"/>
              <a:buChar char="•"/>
            </a:pPr>
            <a:endParaRPr lang="fr-FR" sz="1600" dirty="0">
              <a:effectLst/>
              <a:ea typeface="Calibri" panose="020F0502020204030204" pitchFamily="34" charset="0"/>
              <a:cs typeface="Times New Roman" panose="02020603050405020304" pitchFamily="18" charset="0"/>
            </a:endParaRPr>
          </a:p>
          <a:p>
            <a:pPr marL="1200150" lvl="2" indent="-285750" algn="just">
              <a:buFont typeface="Arial" panose="020B0604020202020204" pitchFamily="34" charset="0"/>
              <a:buChar char="•"/>
            </a:pPr>
            <a:r>
              <a:rPr lang="fr-FR" sz="1600" i="1" u="sng" dirty="0">
                <a:ea typeface="Calibri" panose="020F0502020204030204" pitchFamily="34" charset="0"/>
                <a:cs typeface="Times New Roman" panose="02020603050405020304" pitchFamily="18" charset="0"/>
              </a:rPr>
              <a:t>Exception</a:t>
            </a:r>
            <a:r>
              <a:rPr lang="fr-FR" sz="1600" dirty="0">
                <a:ea typeface="Calibri" panose="020F0502020204030204" pitchFamily="34" charset="0"/>
                <a:cs typeface="Times New Roman" panose="02020603050405020304" pitchFamily="18" charset="0"/>
              </a:rPr>
              <a:t> : </a:t>
            </a:r>
            <a:r>
              <a:rPr lang="fr-FR" sz="1600" dirty="0">
                <a:effectLst/>
                <a:ea typeface="Calibri" panose="020F0502020204030204" pitchFamily="34" charset="0"/>
              </a:rPr>
              <a:t>l’article 7 de l’ordonnance n° 2020-596 du 20 mai 2020 prévoit que cette </a:t>
            </a:r>
            <a:r>
              <a:rPr lang="fr-FR" sz="1600" u="sng" dirty="0">
                <a:effectLst/>
                <a:ea typeface="Calibri" panose="020F0502020204030204" pitchFamily="34" charset="0"/>
              </a:rPr>
              <a:t>requête</a:t>
            </a:r>
            <a:r>
              <a:rPr lang="fr-FR" sz="1600" dirty="0">
                <a:effectLst/>
                <a:ea typeface="Calibri" panose="020F0502020204030204" pitchFamily="34" charset="0"/>
              </a:rPr>
              <a:t> (permettant de déroger à l’interdiction de principe) peut être présentée par l’entreprise ou par l’administrateur judiciaire (donc en plus du Parquet), </a:t>
            </a:r>
            <a:r>
              <a:rPr lang="fr-FR" sz="1600" u="sng" dirty="0">
                <a:effectLst/>
                <a:ea typeface="Calibri" panose="020F0502020204030204" pitchFamily="34" charset="0"/>
              </a:rPr>
              <a:t>dès lors que la cession permettrait le maintien d’emplois</a:t>
            </a:r>
            <a:r>
              <a:rPr lang="fr-FR" sz="1600" dirty="0">
                <a:effectLst/>
                <a:ea typeface="Calibri" panose="020F0502020204030204" pitchFamily="34" charset="0"/>
              </a:rPr>
              <a:t>. </a:t>
            </a:r>
          </a:p>
          <a:p>
            <a:pPr marL="1200150" lvl="2" indent="-285750" algn="just">
              <a:buFont typeface="Arial" panose="020B0604020202020204" pitchFamily="34" charset="0"/>
              <a:buChar char="•"/>
            </a:pPr>
            <a:endParaRPr lang="fr-FR" sz="1600" dirty="0">
              <a:ea typeface="Calibri" panose="020F0502020204030204" pitchFamily="34" charset="0"/>
            </a:endParaRPr>
          </a:p>
          <a:p>
            <a:pPr marL="1200150" lvl="2" indent="-285750" algn="just">
              <a:buFont typeface="Arial" panose="020B0604020202020204" pitchFamily="34" charset="0"/>
              <a:buChar char="•"/>
            </a:pPr>
            <a:r>
              <a:rPr lang="fr-FR" sz="1600" i="1" u="sng" dirty="0">
                <a:ea typeface="Calibri" panose="020F0502020204030204" pitchFamily="34" charset="0"/>
              </a:rPr>
              <a:t>Jusqu’à </a:t>
            </a:r>
            <a:r>
              <a:rPr lang="fr-FR" sz="1600" i="1" u="sng" dirty="0">
                <a:effectLst/>
                <a:ea typeface="Calibri" panose="020F0502020204030204" pitchFamily="34" charset="0"/>
              </a:rPr>
              <a:t>quand </a:t>
            </a:r>
            <a:r>
              <a:rPr lang="fr-FR" sz="1600" dirty="0">
                <a:effectLst/>
                <a:ea typeface="Calibri" panose="020F0502020204030204" pitchFamily="34" charset="0"/>
              </a:rPr>
              <a:t>? Jusqu’au 31 décembre 2020 </a:t>
            </a:r>
          </a:p>
          <a:p>
            <a:pPr lvl="2" algn="just"/>
            <a:endParaRPr lang="fr-FR" sz="1600" dirty="0">
              <a:effectLst/>
              <a:ea typeface="Calibri" panose="020F0502020204030204" pitchFamily="34" charset="0"/>
            </a:endParaRPr>
          </a:p>
          <a:p>
            <a:pPr marL="1200150" lvl="2" indent="-285750" algn="just">
              <a:buFont typeface="Arial" panose="020B0604020202020204" pitchFamily="34" charset="0"/>
              <a:buChar char="•"/>
            </a:pPr>
            <a:r>
              <a:rPr lang="fr-FR" sz="1600" i="1" u="sng" dirty="0">
                <a:ea typeface="Calibri" panose="020F0502020204030204" pitchFamily="34" charset="0"/>
              </a:rPr>
              <a:t>Exemples pratiques </a:t>
            </a:r>
            <a:r>
              <a:rPr lang="fr-FR" sz="1600" dirty="0">
                <a:ea typeface="Calibri" panose="020F0502020204030204" pitchFamily="34" charset="0"/>
              </a:rPr>
              <a:t>: </a:t>
            </a:r>
          </a:p>
          <a:p>
            <a:pPr marL="1657350" lvl="3" indent="-285750" algn="just">
              <a:buFont typeface="Arial" panose="020B0604020202020204" pitchFamily="34" charset="0"/>
              <a:buChar char="•"/>
            </a:pPr>
            <a:r>
              <a:rPr lang="fr-FR" sz="1600" dirty="0">
                <a:effectLst/>
                <a:ea typeface="Calibri" panose="020F0502020204030204" pitchFamily="34" charset="0"/>
              </a:rPr>
              <a:t>Alinéa – Ameublement (TC Marseille) : la cession a permis de sauver la moitié des emplois (900 sur environ 1800) </a:t>
            </a:r>
          </a:p>
          <a:p>
            <a:pPr marL="1657350" lvl="3" indent="-285750" algn="just">
              <a:buFont typeface="Arial" panose="020B0604020202020204" pitchFamily="34" charset="0"/>
              <a:buChar char="•"/>
            </a:pPr>
            <a:r>
              <a:rPr lang="fr-FR" sz="1600" dirty="0" err="1">
                <a:ea typeface="Calibri" panose="020F0502020204030204" pitchFamily="34" charset="0"/>
              </a:rPr>
              <a:t>Phildar</a:t>
            </a:r>
            <a:r>
              <a:rPr lang="fr-FR" sz="1600" dirty="0">
                <a:ea typeface="Calibri" panose="020F0502020204030204" pitchFamily="34" charset="0"/>
              </a:rPr>
              <a:t> – PAP (TC Lille) : la cession a permis de sauver 86 salariés sur 211 </a:t>
            </a:r>
            <a:endParaRPr lang="fr-FR" sz="1600" dirty="0">
              <a:effectLst/>
              <a:ea typeface="Calibri" panose="020F0502020204030204" pitchFamily="34" charset="0"/>
            </a:endParaRPr>
          </a:p>
          <a:p>
            <a:pPr marL="1200150" lvl="2" indent="-285750" algn="just">
              <a:buFont typeface="Arial" panose="020B0604020202020204" pitchFamily="34" charset="0"/>
              <a:buChar char="•"/>
            </a:pPr>
            <a:endParaRPr lang="fr-FR" sz="1600" dirty="0">
              <a:effectLst/>
              <a:ea typeface="Calibri" panose="020F0502020204030204" pitchFamily="34" charset="0"/>
              <a:cs typeface="Times New Roman" panose="02020603050405020304" pitchFamily="18" charset="0"/>
            </a:endParaRPr>
          </a:p>
          <a:p>
            <a:pPr lvl="2"/>
            <a:endParaRPr lang="fr-FR" sz="1600" i="1" dirty="0">
              <a:effectLst/>
              <a:ea typeface="Calibri" panose="020F0502020204030204" pitchFamily="34" charset="0"/>
            </a:endParaRPr>
          </a:p>
          <a:p>
            <a:pPr lvl="1"/>
            <a:r>
              <a:rPr lang="fr-FR" sz="1800" dirty="0">
                <a:effectLst/>
                <a:latin typeface="Calibri" panose="020F0502020204030204" pitchFamily="34" charset="0"/>
                <a:ea typeface="Calibri" panose="020F0502020204030204" pitchFamily="34" charset="0"/>
              </a:rPr>
              <a:t> </a:t>
            </a:r>
            <a:r>
              <a:rPr lang="fr-FR" sz="1600" dirty="0"/>
              <a:t> </a:t>
            </a:r>
          </a:p>
          <a:p>
            <a:pPr lvl="1"/>
            <a:endParaRPr lang="fr-FR" sz="1600" dirty="0"/>
          </a:p>
          <a:p>
            <a:pPr lvl="1"/>
            <a:endParaRPr lang="fr-FR" sz="1600" dirty="0"/>
          </a:p>
          <a:p>
            <a:pPr lvl="1"/>
            <a:endParaRPr lang="fr-FR" sz="1600" dirty="0"/>
          </a:p>
          <a:p>
            <a:pPr lvl="1"/>
            <a:endParaRPr lang="fr-FR" sz="1600" dirty="0"/>
          </a:p>
          <a:p>
            <a:pPr lvl="1"/>
            <a:endParaRPr lang="fr-FR" dirty="0"/>
          </a:p>
          <a:p>
            <a:pPr lvl="1"/>
            <a:endParaRPr lang="fr-FR" u="sng" dirty="0"/>
          </a:p>
          <a:p>
            <a:pPr lvl="1"/>
            <a:endParaRPr lang="fr-FR" dirty="0"/>
          </a:p>
          <a:p>
            <a:pPr lvl="1"/>
            <a:endParaRPr lang="fr-FR" dirty="0"/>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r>
              <a:rPr lang="fr-FR" b="1" dirty="0">
                <a:cs typeface="Times New Roman" panose="02020603050405020304" pitchFamily="18" charset="0"/>
              </a:rPr>
              <a:t> </a:t>
            </a:r>
          </a:p>
        </p:txBody>
      </p:sp>
    </p:spTree>
    <p:extLst>
      <p:ext uri="{BB962C8B-B14F-4D97-AF65-F5344CB8AC3E}">
        <p14:creationId xmlns:p14="http://schemas.microsoft.com/office/powerpoint/2010/main" val="1992455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33B5281-7EF0-4A1E-A2EB-E8F8625D05E3}"/>
              </a:ext>
            </a:extLst>
          </p:cNvPr>
          <p:cNvSpPr>
            <a:spLocks noGrp="1"/>
          </p:cNvSpPr>
          <p:nvPr>
            <p:ph type="sldNum" sz="quarter" idx="12"/>
          </p:nvPr>
        </p:nvSpPr>
        <p:spPr/>
        <p:txBody>
          <a:bodyPr/>
          <a:lstStyle/>
          <a:p>
            <a:fld id="{14D41055-FBAB-4231-B135-852D86887E79}" type="slidenum">
              <a:rPr lang="fr-FR" smtClean="0"/>
              <a:t>14</a:t>
            </a:fld>
            <a:endParaRPr lang="fr-FR"/>
          </a:p>
        </p:txBody>
      </p:sp>
      <p:sp>
        <p:nvSpPr>
          <p:cNvPr id="5" name="Rectangle 4">
            <a:extLst>
              <a:ext uri="{FF2B5EF4-FFF2-40B4-BE49-F238E27FC236}">
                <a16:creationId xmlns:a16="http://schemas.microsoft.com/office/drawing/2014/main" id="{B3491985-8D54-41A6-A6E4-A420CFD36E6E}"/>
              </a:ext>
            </a:extLst>
          </p:cNvPr>
          <p:cNvSpPr/>
          <p:nvPr/>
        </p:nvSpPr>
        <p:spPr>
          <a:xfrm>
            <a:off x="171450" y="655170"/>
            <a:ext cx="11849100" cy="154649"/>
          </a:xfrm>
          <a:prstGeom prst="rect">
            <a:avLst/>
          </a:prstGeom>
          <a:gradFill flip="none" rotWithShape="1">
            <a:gsLst>
              <a:gs pos="0">
                <a:srgbClr val="A50021">
                  <a:shade val="30000"/>
                  <a:satMod val="115000"/>
                </a:srgbClr>
              </a:gs>
              <a:gs pos="50000">
                <a:srgbClr val="A50021">
                  <a:shade val="67500"/>
                  <a:satMod val="115000"/>
                </a:srgbClr>
              </a:gs>
              <a:gs pos="100000">
                <a:srgbClr val="A50021">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id="{880B9818-FF72-4687-9C95-DD6E4789021B}"/>
              </a:ext>
            </a:extLst>
          </p:cNvPr>
          <p:cNvSpPr txBox="1"/>
          <p:nvPr/>
        </p:nvSpPr>
        <p:spPr>
          <a:xfrm>
            <a:off x="171450" y="142919"/>
            <a:ext cx="11849100" cy="369332"/>
          </a:xfrm>
          <a:prstGeom prst="rect">
            <a:avLst/>
          </a:prstGeom>
          <a:noFill/>
        </p:spPr>
        <p:txBody>
          <a:bodyPr wrap="square" rtlCol="0">
            <a:spAutoFit/>
          </a:bodyPr>
          <a:lstStyle/>
          <a:p>
            <a:r>
              <a:rPr lang="fr-FR" b="1" dirty="0"/>
              <a:t>Covid-19 et procédures collectives </a:t>
            </a:r>
          </a:p>
        </p:txBody>
      </p:sp>
      <p:sp>
        <p:nvSpPr>
          <p:cNvPr id="2" name="ZoneTexte 1">
            <a:extLst>
              <a:ext uri="{FF2B5EF4-FFF2-40B4-BE49-F238E27FC236}">
                <a16:creationId xmlns:a16="http://schemas.microsoft.com/office/drawing/2014/main" id="{0C4F8267-A4E2-4BE0-8F19-4DD2DEF61D24}"/>
              </a:ext>
            </a:extLst>
          </p:cNvPr>
          <p:cNvSpPr txBox="1"/>
          <p:nvPr/>
        </p:nvSpPr>
        <p:spPr>
          <a:xfrm>
            <a:off x="336430" y="876382"/>
            <a:ext cx="11550770" cy="6432530"/>
          </a:xfrm>
          <a:prstGeom prst="rect">
            <a:avLst/>
          </a:prstGeom>
          <a:noFill/>
        </p:spPr>
        <p:txBody>
          <a:bodyPr wrap="square" rtlCol="0">
            <a:spAutoFit/>
          </a:bodyPr>
          <a:lstStyle/>
          <a:p>
            <a:pPr lvl="1"/>
            <a:r>
              <a:rPr lang="fr-FR" sz="1800" dirty="0">
                <a:effectLst/>
                <a:latin typeface="Calibri" panose="020F0502020204030204" pitchFamily="34" charset="0"/>
                <a:ea typeface="Calibri" panose="020F0502020204030204" pitchFamily="34" charset="0"/>
              </a:rPr>
              <a:t>                                                                                     </a:t>
            </a:r>
          </a:p>
          <a:p>
            <a:pPr lvl="1"/>
            <a:endParaRPr lang="fr-FR" dirty="0">
              <a:latin typeface="Calibri" panose="020F0502020204030204" pitchFamily="34" charset="0"/>
              <a:ea typeface="Calibri" panose="020F0502020204030204" pitchFamily="34" charset="0"/>
            </a:endParaRPr>
          </a:p>
          <a:p>
            <a:pPr lvl="1"/>
            <a:endParaRPr lang="fr-FR" sz="1800" dirty="0">
              <a:effectLst/>
              <a:latin typeface="Calibri" panose="020F0502020204030204" pitchFamily="34" charset="0"/>
              <a:ea typeface="Calibri" panose="020F0502020204030204" pitchFamily="34" charset="0"/>
            </a:endParaRPr>
          </a:p>
          <a:p>
            <a:pPr lvl="1"/>
            <a:endParaRPr lang="fr-FR" dirty="0">
              <a:latin typeface="Calibri" panose="020F0502020204030204" pitchFamily="34" charset="0"/>
              <a:ea typeface="Calibri" panose="020F0502020204030204" pitchFamily="34" charset="0"/>
            </a:endParaRPr>
          </a:p>
          <a:p>
            <a:pPr lvl="1"/>
            <a:endParaRPr lang="fr-FR" sz="1800" dirty="0">
              <a:effectLst/>
              <a:latin typeface="Calibri" panose="020F0502020204030204" pitchFamily="34" charset="0"/>
              <a:ea typeface="Calibri" panose="020F0502020204030204" pitchFamily="34" charset="0"/>
            </a:endParaRPr>
          </a:p>
          <a:p>
            <a:pPr lvl="1"/>
            <a:endParaRPr lang="fr-FR" dirty="0">
              <a:latin typeface="Calibri" panose="020F0502020204030204" pitchFamily="34" charset="0"/>
              <a:ea typeface="Calibri" panose="020F0502020204030204" pitchFamily="34" charset="0"/>
            </a:endParaRPr>
          </a:p>
          <a:p>
            <a:pPr lvl="1"/>
            <a:endParaRPr lang="fr-FR" dirty="0">
              <a:latin typeface="Calibri" panose="020F0502020204030204" pitchFamily="34" charset="0"/>
              <a:ea typeface="Calibri" panose="020F0502020204030204" pitchFamily="34" charset="0"/>
            </a:endParaRPr>
          </a:p>
          <a:p>
            <a:pPr lvl="1" algn="ctr"/>
            <a:r>
              <a:rPr lang="fr-FR" sz="2000" b="1" u="sng" dirty="0">
                <a:ea typeface="Calibri" panose="020F0502020204030204" pitchFamily="34" charset="0"/>
              </a:rPr>
              <a:t>FIN</a:t>
            </a:r>
            <a:r>
              <a:rPr lang="fr-FR" sz="2000" b="1" dirty="0">
                <a:ea typeface="Calibri" panose="020F0502020204030204" pitchFamily="34" charset="0"/>
              </a:rPr>
              <a:t> </a:t>
            </a:r>
          </a:p>
          <a:p>
            <a:pPr lvl="1" algn="ctr"/>
            <a:endParaRPr lang="fr-FR" sz="2000" b="1" dirty="0">
              <a:ea typeface="Calibri" panose="020F0502020204030204" pitchFamily="34" charset="0"/>
            </a:endParaRPr>
          </a:p>
          <a:p>
            <a:pPr lvl="1" algn="ctr"/>
            <a:r>
              <a:rPr lang="fr-FR" sz="2000" b="1" dirty="0">
                <a:ea typeface="Calibri" panose="020F0502020204030204" pitchFamily="34" charset="0"/>
              </a:rPr>
              <a:t>Merci pour votre attention </a:t>
            </a:r>
            <a:r>
              <a:rPr lang="fr-FR" sz="2000" b="1" dirty="0">
                <a:effectLst/>
                <a:ea typeface="Calibri" panose="020F0502020204030204" pitchFamily="34" charset="0"/>
              </a:rPr>
              <a:t> </a:t>
            </a:r>
            <a:r>
              <a:rPr lang="fr-FR" sz="2000" b="1" dirty="0"/>
              <a:t> </a:t>
            </a:r>
          </a:p>
          <a:p>
            <a:pPr lvl="1"/>
            <a:endParaRPr lang="fr-FR" sz="1600" dirty="0"/>
          </a:p>
          <a:p>
            <a:pPr lvl="1"/>
            <a:endParaRPr lang="fr-FR" sz="1600" dirty="0"/>
          </a:p>
          <a:p>
            <a:pPr lvl="1"/>
            <a:endParaRPr lang="fr-FR" sz="1600" dirty="0"/>
          </a:p>
          <a:p>
            <a:pPr lvl="1"/>
            <a:endParaRPr lang="fr-FR" sz="1600" dirty="0"/>
          </a:p>
          <a:p>
            <a:pPr lvl="1"/>
            <a:endParaRPr lang="fr-FR" dirty="0"/>
          </a:p>
          <a:p>
            <a:pPr lvl="1"/>
            <a:endParaRPr lang="fr-FR" u="sng" dirty="0"/>
          </a:p>
          <a:p>
            <a:pPr lvl="1"/>
            <a:endParaRPr lang="fr-FR" dirty="0"/>
          </a:p>
          <a:p>
            <a:pPr lvl="1"/>
            <a:endParaRPr lang="fr-FR" dirty="0"/>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r>
              <a:rPr lang="fr-FR" b="1" dirty="0">
                <a:cs typeface="Times New Roman" panose="02020603050405020304" pitchFamily="18" charset="0"/>
              </a:rPr>
              <a:t> </a:t>
            </a:r>
          </a:p>
        </p:txBody>
      </p:sp>
    </p:spTree>
    <p:extLst>
      <p:ext uri="{BB962C8B-B14F-4D97-AF65-F5344CB8AC3E}">
        <p14:creationId xmlns:p14="http://schemas.microsoft.com/office/powerpoint/2010/main" val="1293594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33B5281-7EF0-4A1E-A2EB-E8F8625D05E3}"/>
              </a:ext>
            </a:extLst>
          </p:cNvPr>
          <p:cNvSpPr>
            <a:spLocks noGrp="1"/>
          </p:cNvSpPr>
          <p:nvPr>
            <p:ph type="sldNum" sz="quarter" idx="12"/>
          </p:nvPr>
        </p:nvSpPr>
        <p:spPr/>
        <p:txBody>
          <a:bodyPr/>
          <a:lstStyle/>
          <a:p>
            <a:fld id="{14D41055-FBAB-4231-B135-852D86887E79}" type="slidenum">
              <a:rPr lang="fr-FR" smtClean="0"/>
              <a:t>2</a:t>
            </a:fld>
            <a:endParaRPr lang="fr-FR"/>
          </a:p>
        </p:txBody>
      </p:sp>
      <p:sp>
        <p:nvSpPr>
          <p:cNvPr id="5" name="Rectangle 4">
            <a:extLst>
              <a:ext uri="{FF2B5EF4-FFF2-40B4-BE49-F238E27FC236}">
                <a16:creationId xmlns:a16="http://schemas.microsoft.com/office/drawing/2014/main" id="{B3491985-8D54-41A6-A6E4-A420CFD36E6E}"/>
              </a:ext>
            </a:extLst>
          </p:cNvPr>
          <p:cNvSpPr/>
          <p:nvPr/>
        </p:nvSpPr>
        <p:spPr>
          <a:xfrm>
            <a:off x="171450" y="655170"/>
            <a:ext cx="11849100" cy="154649"/>
          </a:xfrm>
          <a:prstGeom prst="rect">
            <a:avLst/>
          </a:prstGeom>
          <a:gradFill flip="none" rotWithShape="1">
            <a:gsLst>
              <a:gs pos="0">
                <a:srgbClr val="A50021">
                  <a:shade val="30000"/>
                  <a:satMod val="115000"/>
                </a:srgbClr>
              </a:gs>
              <a:gs pos="50000">
                <a:srgbClr val="A50021">
                  <a:shade val="67500"/>
                  <a:satMod val="115000"/>
                </a:srgbClr>
              </a:gs>
              <a:gs pos="100000">
                <a:srgbClr val="A50021">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56990342-7AFA-4F6D-97AD-C4959856AD63}"/>
              </a:ext>
            </a:extLst>
          </p:cNvPr>
          <p:cNvSpPr txBox="1"/>
          <p:nvPr/>
        </p:nvSpPr>
        <p:spPr>
          <a:xfrm>
            <a:off x="171450" y="142919"/>
            <a:ext cx="11849100" cy="369332"/>
          </a:xfrm>
          <a:prstGeom prst="rect">
            <a:avLst/>
          </a:prstGeom>
          <a:noFill/>
        </p:spPr>
        <p:txBody>
          <a:bodyPr wrap="square" rtlCol="0">
            <a:spAutoFit/>
          </a:bodyPr>
          <a:lstStyle/>
          <a:p>
            <a:r>
              <a:rPr lang="fr-FR" b="1" dirty="0"/>
              <a:t>Covid-19 et procédures collectives</a:t>
            </a:r>
          </a:p>
        </p:txBody>
      </p:sp>
      <p:sp>
        <p:nvSpPr>
          <p:cNvPr id="11" name="ZoneTexte 10">
            <a:extLst>
              <a:ext uri="{FF2B5EF4-FFF2-40B4-BE49-F238E27FC236}">
                <a16:creationId xmlns:a16="http://schemas.microsoft.com/office/drawing/2014/main" id="{63661F1B-26D0-42FE-B024-8C40AB7CE9E1}"/>
              </a:ext>
            </a:extLst>
          </p:cNvPr>
          <p:cNvSpPr txBox="1"/>
          <p:nvPr/>
        </p:nvSpPr>
        <p:spPr>
          <a:xfrm>
            <a:off x="362309" y="878831"/>
            <a:ext cx="11231593" cy="369332"/>
          </a:xfrm>
          <a:prstGeom prst="rect">
            <a:avLst/>
          </a:prstGeom>
          <a:noFill/>
        </p:spPr>
        <p:txBody>
          <a:bodyPr wrap="square" rtlCol="0">
            <a:spAutoFit/>
          </a:bodyPr>
          <a:lstStyle/>
          <a:p>
            <a:pPr algn="ctr"/>
            <a:r>
              <a:rPr lang="fr-FR" b="1" i="1" dirty="0"/>
              <a:t>Sommaire</a:t>
            </a:r>
            <a:r>
              <a:rPr lang="fr-FR" b="1" dirty="0"/>
              <a:t> </a:t>
            </a:r>
          </a:p>
        </p:txBody>
      </p:sp>
      <p:sp>
        <p:nvSpPr>
          <p:cNvPr id="19" name="ZoneTexte 18">
            <a:extLst>
              <a:ext uri="{FF2B5EF4-FFF2-40B4-BE49-F238E27FC236}">
                <a16:creationId xmlns:a16="http://schemas.microsoft.com/office/drawing/2014/main" id="{1A852177-C24B-4009-A7BE-511F00F66AF0}"/>
              </a:ext>
            </a:extLst>
          </p:cNvPr>
          <p:cNvSpPr txBox="1"/>
          <p:nvPr/>
        </p:nvSpPr>
        <p:spPr>
          <a:xfrm>
            <a:off x="4270917" y="2231397"/>
            <a:ext cx="184731" cy="369332"/>
          </a:xfrm>
          <a:prstGeom prst="rect">
            <a:avLst/>
          </a:prstGeom>
          <a:noFill/>
        </p:spPr>
        <p:txBody>
          <a:bodyPr wrap="none" rtlCol="0">
            <a:spAutoFit/>
          </a:bodyPr>
          <a:lstStyle/>
          <a:p>
            <a:endParaRPr lang="fr-FR" dirty="0"/>
          </a:p>
        </p:txBody>
      </p:sp>
      <p:cxnSp>
        <p:nvCxnSpPr>
          <p:cNvPr id="25" name="Connecteur droit avec flèche 24">
            <a:extLst>
              <a:ext uri="{FF2B5EF4-FFF2-40B4-BE49-F238E27FC236}">
                <a16:creationId xmlns:a16="http://schemas.microsoft.com/office/drawing/2014/main" id="{34FD35B0-DBE9-49F5-8DA0-AB405F40CC02}"/>
              </a:ext>
            </a:extLst>
          </p:cNvPr>
          <p:cNvCxnSpPr>
            <a:cxnSpLocks/>
          </p:cNvCxnSpPr>
          <p:nvPr/>
        </p:nvCxnSpPr>
        <p:spPr>
          <a:xfrm>
            <a:off x="2417466" y="3468704"/>
            <a:ext cx="1540313" cy="4136"/>
          </a:xfrm>
          <a:prstGeom prst="straightConnector1">
            <a:avLst/>
          </a:prstGeom>
          <a:ln w="25400" cmpd="sng">
            <a:solidFill>
              <a:schemeClr val="bg1"/>
            </a:solidFill>
            <a:prstDash val="dash"/>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C26BA3ED-8E20-4DCE-A77A-D11924913043}"/>
              </a:ext>
            </a:extLst>
          </p:cNvPr>
          <p:cNvSpPr txBox="1"/>
          <p:nvPr/>
        </p:nvSpPr>
        <p:spPr>
          <a:xfrm>
            <a:off x="2652946" y="3244682"/>
            <a:ext cx="1100804" cy="261610"/>
          </a:xfrm>
          <a:prstGeom prst="rect">
            <a:avLst/>
          </a:prstGeom>
          <a:noFill/>
        </p:spPr>
        <p:txBody>
          <a:bodyPr wrap="square" rtlCol="0">
            <a:spAutoFit/>
          </a:bodyPr>
          <a:lstStyle/>
          <a:p>
            <a:r>
              <a:rPr lang="fr-FR" sz="1100" dirty="0">
                <a:solidFill>
                  <a:schemeClr val="bg1"/>
                </a:solidFill>
                <a:latin typeface="Times New Roman" panose="02020603050405020304" pitchFamily="18" charset="0"/>
                <a:cs typeface="Times New Roman" panose="02020603050405020304" pitchFamily="18" charset="0"/>
              </a:rPr>
              <a:t>Délai d’un mois </a:t>
            </a:r>
          </a:p>
        </p:txBody>
      </p:sp>
      <p:sp>
        <p:nvSpPr>
          <p:cNvPr id="2" name="ZoneTexte 1">
            <a:extLst>
              <a:ext uri="{FF2B5EF4-FFF2-40B4-BE49-F238E27FC236}">
                <a16:creationId xmlns:a16="http://schemas.microsoft.com/office/drawing/2014/main" id="{B54B8A52-CAA6-439C-B72E-04091751897C}"/>
              </a:ext>
            </a:extLst>
          </p:cNvPr>
          <p:cNvSpPr txBox="1"/>
          <p:nvPr/>
        </p:nvSpPr>
        <p:spPr>
          <a:xfrm>
            <a:off x="533851" y="1317175"/>
            <a:ext cx="10888508" cy="5139869"/>
          </a:xfrm>
          <a:prstGeom prst="rect">
            <a:avLst/>
          </a:prstGeom>
          <a:noFill/>
        </p:spPr>
        <p:txBody>
          <a:bodyPr wrap="square" rtlCol="0">
            <a:spAutoFit/>
          </a:bodyPr>
          <a:lstStyle/>
          <a:p>
            <a:endParaRPr lang="fr-FR" dirty="0"/>
          </a:p>
          <a:p>
            <a:pPr marL="342900" indent="-342900">
              <a:buAutoNum type="arabicPeriod"/>
            </a:pPr>
            <a:r>
              <a:rPr lang="fr-FR" sz="1600" b="1" u="sng" dirty="0"/>
              <a:t>Favoriser la négociation en amont des difficultés </a:t>
            </a:r>
          </a:p>
          <a:p>
            <a:endParaRPr lang="fr-FR" sz="1600" dirty="0"/>
          </a:p>
          <a:p>
            <a:pPr marL="1257300" lvl="2" indent="-342900">
              <a:buFont typeface="Wingdings" panose="05000000000000000000" pitchFamily="2" charset="2"/>
              <a:buChar char="Ø"/>
            </a:pPr>
            <a:r>
              <a:rPr lang="fr-FR" sz="1600" dirty="0"/>
              <a:t>Prolongation de plein droit des procédures de conciliation</a:t>
            </a:r>
          </a:p>
          <a:p>
            <a:pPr marL="1257300" lvl="2" indent="-342900">
              <a:buFont typeface="Wingdings" panose="05000000000000000000" pitchFamily="2" charset="2"/>
              <a:buChar char="Ø"/>
            </a:pPr>
            <a:r>
              <a:rPr lang="fr-FR" sz="1600" dirty="0"/>
              <a:t>Fixation dans le temps de l’état de cessation des paiements au 12 mars 2020</a:t>
            </a:r>
          </a:p>
          <a:p>
            <a:pPr lvl="2"/>
            <a:endParaRPr lang="fr-FR" sz="1600" dirty="0"/>
          </a:p>
          <a:p>
            <a:pPr marL="342900" indent="-342900">
              <a:buFont typeface="+mj-lt"/>
              <a:buAutoNum type="arabicPeriod" startAt="2"/>
            </a:pPr>
            <a:r>
              <a:rPr lang="fr-FR" sz="1600" b="1" u="sng" dirty="0"/>
              <a:t>Favoriser la poursuite de l’activité et protéger la trésorerie de l’entreprise </a:t>
            </a:r>
          </a:p>
          <a:p>
            <a:endParaRPr lang="fr-FR" sz="1600" b="1" u="sng" dirty="0"/>
          </a:p>
          <a:p>
            <a:pPr marL="1200150" lvl="2" indent="-285750">
              <a:buFont typeface="Wingdings" panose="05000000000000000000" pitchFamily="2" charset="2"/>
              <a:buChar char="Ø"/>
            </a:pPr>
            <a:r>
              <a:rPr lang="fr-FR" sz="1600" dirty="0"/>
              <a:t>Prolongation de la durée des plans de sauvegarde et de redressement judiciaires </a:t>
            </a:r>
          </a:p>
          <a:p>
            <a:pPr marL="1200150" lvl="2" indent="-285750">
              <a:buFont typeface="Wingdings" panose="05000000000000000000" pitchFamily="2" charset="2"/>
              <a:buChar char="Ø"/>
            </a:pPr>
            <a:r>
              <a:rPr lang="fr-FR" sz="1600" dirty="0"/>
              <a:t>Les prêts garantis par l’Etat (PGE) </a:t>
            </a:r>
          </a:p>
          <a:p>
            <a:pPr marL="1200150" lvl="2" indent="-285750">
              <a:buFont typeface="Wingdings" panose="05000000000000000000" pitchFamily="2" charset="2"/>
              <a:buChar char="Ø"/>
            </a:pPr>
            <a:r>
              <a:rPr lang="fr-FR" sz="1600" dirty="0"/>
              <a:t>Les autres aides : le prêt à taux bonifié et les avances remboursables </a:t>
            </a:r>
          </a:p>
          <a:p>
            <a:pPr marL="1200150" lvl="2" indent="-285750">
              <a:buFont typeface="Wingdings" panose="05000000000000000000" pitchFamily="2" charset="2"/>
              <a:buChar char="Ø"/>
            </a:pPr>
            <a:r>
              <a:rPr lang="fr-FR" sz="1600" dirty="0"/>
              <a:t>Charges sociales et fiscales : report et exonération </a:t>
            </a:r>
          </a:p>
          <a:p>
            <a:pPr marL="1200150" lvl="2" indent="-285750">
              <a:buFont typeface="Wingdings" panose="05000000000000000000" pitchFamily="2" charset="2"/>
              <a:buChar char="Ø"/>
            </a:pPr>
            <a:r>
              <a:rPr lang="fr-FR" sz="1600" dirty="0"/>
              <a:t>Paiement des loyers commerciaux </a:t>
            </a:r>
          </a:p>
          <a:p>
            <a:pPr lvl="1"/>
            <a:endParaRPr lang="fr-FR" sz="1600" dirty="0"/>
          </a:p>
          <a:p>
            <a:pPr marL="342900" indent="-342900">
              <a:buFont typeface="+mj-lt"/>
              <a:buAutoNum type="arabicPeriod" startAt="3"/>
            </a:pPr>
            <a:r>
              <a:rPr lang="fr-FR" sz="1600" b="1" u="sng" dirty="0"/>
              <a:t>Favoriser la reprise en plan de cession</a:t>
            </a:r>
          </a:p>
          <a:p>
            <a:endParaRPr lang="fr-FR" sz="1600" b="1" u="sng" dirty="0"/>
          </a:p>
          <a:p>
            <a:pPr marL="1200150" lvl="2" indent="-285750">
              <a:buFont typeface="Wingdings" panose="05000000000000000000" pitchFamily="2" charset="2"/>
              <a:buChar char="Ø"/>
            </a:pPr>
            <a:r>
              <a:rPr lang="fr-FR" sz="1600" dirty="0"/>
              <a:t>La reprise de l’entreprise par le dirigeant </a:t>
            </a:r>
          </a:p>
          <a:p>
            <a:endParaRPr lang="fr-FR" dirty="0"/>
          </a:p>
          <a:p>
            <a:pPr lvl="1"/>
            <a:r>
              <a:rPr lang="fr-FR" dirty="0"/>
              <a:t> </a:t>
            </a:r>
          </a:p>
          <a:p>
            <a:endParaRPr lang="fr-FR" dirty="0"/>
          </a:p>
        </p:txBody>
      </p:sp>
    </p:spTree>
    <p:extLst>
      <p:ext uri="{BB962C8B-B14F-4D97-AF65-F5344CB8AC3E}">
        <p14:creationId xmlns:p14="http://schemas.microsoft.com/office/powerpoint/2010/main" val="1286952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33B5281-7EF0-4A1E-A2EB-E8F8625D05E3}"/>
              </a:ext>
            </a:extLst>
          </p:cNvPr>
          <p:cNvSpPr>
            <a:spLocks noGrp="1"/>
          </p:cNvSpPr>
          <p:nvPr>
            <p:ph type="sldNum" sz="quarter" idx="12"/>
          </p:nvPr>
        </p:nvSpPr>
        <p:spPr/>
        <p:txBody>
          <a:bodyPr/>
          <a:lstStyle/>
          <a:p>
            <a:fld id="{14D41055-FBAB-4231-B135-852D86887E79}" type="slidenum">
              <a:rPr lang="fr-FR" smtClean="0"/>
              <a:t>3</a:t>
            </a:fld>
            <a:endParaRPr lang="fr-FR"/>
          </a:p>
        </p:txBody>
      </p:sp>
      <p:sp>
        <p:nvSpPr>
          <p:cNvPr id="5" name="Rectangle 4">
            <a:extLst>
              <a:ext uri="{FF2B5EF4-FFF2-40B4-BE49-F238E27FC236}">
                <a16:creationId xmlns:a16="http://schemas.microsoft.com/office/drawing/2014/main" id="{B3491985-8D54-41A6-A6E4-A420CFD36E6E}"/>
              </a:ext>
            </a:extLst>
          </p:cNvPr>
          <p:cNvSpPr/>
          <p:nvPr/>
        </p:nvSpPr>
        <p:spPr>
          <a:xfrm>
            <a:off x="171450" y="655170"/>
            <a:ext cx="11849100" cy="154649"/>
          </a:xfrm>
          <a:prstGeom prst="rect">
            <a:avLst/>
          </a:prstGeom>
          <a:gradFill flip="none" rotWithShape="1">
            <a:gsLst>
              <a:gs pos="0">
                <a:srgbClr val="A50021">
                  <a:shade val="30000"/>
                  <a:satMod val="115000"/>
                </a:srgbClr>
              </a:gs>
              <a:gs pos="50000">
                <a:srgbClr val="A50021">
                  <a:shade val="67500"/>
                  <a:satMod val="115000"/>
                </a:srgbClr>
              </a:gs>
              <a:gs pos="100000">
                <a:srgbClr val="A50021">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FF8DC724-5A35-4624-9FAD-802DA53EDFB6}"/>
              </a:ext>
            </a:extLst>
          </p:cNvPr>
          <p:cNvSpPr txBox="1"/>
          <p:nvPr/>
        </p:nvSpPr>
        <p:spPr>
          <a:xfrm>
            <a:off x="336430" y="876382"/>
            <a:ext cx="11222966" cy="7232749"/>
          </a:xfrm>
          <a:prstGeom prst="rect">
            <a:avLst/>
          </a:prstGeom>
          <a:noFill/>
        </p:spPr>
        <p:txBody>
          <a:bodyPr wrap="square" rtlCol="0">
            <a:spAutoFit/>
          </a:bodyPr>
          <a:lstStyle/>
          <a:p>
            <a:pPr marL="342900" indent="-342900">
              <a:buAutoNum type="arabicPeriod"/>
            </a:pPr>
            <a:r>
              <a:rPr lang="fr-FR" sz="1600" b="1" u="sng" dirty="0">
                <a:cs typeface="Times New Roman" panose="02020603050405020304" pitchFamily="18" charset="0"/>
              </a:rPr>
              <a:t>Favoriser la négociation en amont des difficultés</a:t>
            </a:r>
          </a:p>
          <a:p>
            <a:pPr marL="742950" lvl="1" indent="-285750">
              <a:buFont typeface="Wingdings" panose="05000000000000000000" pitchFamily="2" charset="2"/>
              <a:buChar char="Ø"/>
            </a:pPr>
            <a:endParaRPr lang="fr-FR" sz="1600" b="1" dirty="0">
              <a:cs typeface="Times New Roman" panose="02020603050405020304" pitchFamily="18" charset="0"/>
            </a:endParaRPr>
          </a:p>
          <a:p>
            <a:pPr marL="742950" lvl="1" indent="-285750" algn="just">
              <a:buFont typeface="Wingdings" panose="05000000000000000000" pitchFamily="2" charset="2"/>
              <a:buChar char="Ø"/>
            </a:pPr>
            <a:r>
              <a:rPr lang="fr-FR" sz="1600" u="sng" dirty="0"/>
              <a:t>Prolongation de plein droit des procédures de conciliation </a:t>
            </a:r>
            <a:r>
              <a:rPr lang="fr-FR" sz="1600" i="1" dirty="0"/>
              <a:t>(art. 1 ord. 2020-341 du 27 mars 2020 et art. 9 ord. 2020-596 du 20 mai 2020) </a:t>
            </a:r>
          </a:p>
          <a:p>
            <a:pPr lvl="1" algn="just"/>
            <a:endParaRPr lang="fr-FR" sz="1600" dirty="0"/>
          </a:p>
          <a:p>
            <a:pPr marL="1200150" lvl="2" indent="-285750" algn="just">
              <a:buFont typeface="Arial" panose="020B0604020202020204" pitchFamily="34" charset="0"/>
              <a:buChar char="•"/>
            </a:pPr>
            <a:r>
              <a:rPr lang="fr-FR" sz="1600" i="1" u="sng" dirty="0"/>
              <a:t>Principe</a:t>
            </a:r>
            <a:r>
              <a:rPr lang="fr-FR" sz="1600" dirty="0"/>
              <a:t> : L. 611-6 al. 4 C.com : La mission du conciliateur n’excède pas 4 mois, cette durée pouvant être portée à 5 mois par décision motivée </a:t>
            </a:r>
          </a:p>
          <a:p>
            <a:pPr lvl="2" algn="just"/>
            <a:endParaRPr lang="fr-FR" sz="1600" dirty="0"/>
          </a:p>
          <a:p>
            <a:pPr marL="1200150" lvl="2" indent="-285750" algn="just">
              <a:buFont typeface="Arial" panose="020B0604020202020204" pitchFamily="34" charset="0"/>
              <a:buChar char="•"/>
            </a:pPr>
            <a:r>
              <a:rPr lang="fr-FR" sz="1600" i="1" u="sng" dirty="0"/>
              <a:t>Exception</a:t>
            </a:r>
            <a:r>
              <a:rPr lang="fr-FR" sz="1600" dirty="0"/>
              <a:t> : La période de la procédure de conciliation est prorogée de plein droit pour une durée de 5 mois </a:t>
            </a:r>
          </a:p>
          <a:p>
            <a:pPr lvl="2" algn="just"/>
            <a:endParaRPr lang="fr-FR" sz="1600" dirty="0"/>
          </a:p>
          <a:p>
            <a:pPr marL="1200150" lvl="2" indent="-285750" algn="just">
              <a:buFont typeface="Arial" panose="020B0604020202020204" pitchFamily="34" charset="0"/>
              <a:buChar char="•"/>
            </a:pPr>
            <a:r>
              <a:rPr lang="fr-FR" sz="1600" i="1" u="sng" dirty="0"/>
              <a:t>Procédures concernées </a:t>
            </a:r>
            <a:r>
              <a:rPr lang="fr-FR" sz="1600" dirty="0"/>
              <a:t>: Procédures de conciliation en cours au 29 mars 2020 ou ouvertes à compter de cette même date et jusqu’au 23 août 2020 inclus </a:t>
            </a:r>
          </a:p>
          <a:p>
            <a:pPr lvl="2" algn="just"/>
            <a:endParaRPr lang="fr-FR" sz="1600" dirty="0"/>
          </a:p>
          <a:p>
            <a:pPr marL="1200150" lvl="2" indent="-285750" algn="just">
              <a:buFont typeface="Arial" panose="020B0604020202020204" pitchFamily="34" charset="0"/>
              <a:buChar char="•"/>
            </a:pPr>
            <a:r>
              <a:rPr lang="fr-FR" sz="1600" i="1" u="sng" dirty="0"/>
              <a:t>Exemple </a:t>
            </a:r>
            <a:r>
              <a:rPr lang="fr-FR" sz="1600" dirty="0"/>
              <a:t>: Une procédure de conciliation qui prend normalement fin le 23 août 2020 est prorogée de plein droit pour une durée de 5 mois, soit jusqu’au 23 janvier 2021 </a:t>
            </a:r>
          </a:p>
          <a:p>
            <a:pPr lvl="2" algn="just"/>
            <a:endParaRPr lang="fr-FR" sz="1600" dirty="0"/>
          </a:p>
          <a:p>
            <a:pPr marL="1200150" lvl="2" indent="-285750" algn="just">
              <a:buFont typeface="Arial" panose="020B0604020202020204" pitchFamily="34" charset="0"/>
              <a:buChar char="•"/>
            </a:pPr>
            <a:r>
              <a:rPr lang="fr-FR" sz="1600" i="1" u="sng" dirty="0"/>
              <a:t>Objectif</a:t>
            </a:r>
            <a:r>
              <a:rPr lang="fr-FR" sz="1600" dirty="0"/>
              <a:t> : Favoriser la recherche d’un accord amiable sur l’étalement des dettes </a:t>
            </a:r>
          </a:p>
          <a:p>
            <a:pPr lvl="2" algn="just"/>
            <a:endParaRPr lang="fr-FR" sz="1600" dirty="0"/>
          </a:p>
          <a:p>
            <a:pPr marL="1200150" lvl="2" indent="-285750" algn="just">
              <a:buFont typeface="Arial" panose="020B0604020202020204" pitchFamily="34" charset="0"/>
              <a:buChar char="•"/>
            </a:pPr>
            <a:r>
              <a:rPr lang="fr-FR" sz="1600" i="1" u="sng" dirty="0"/>
              <a:t>NB</a:t>
            </a:r>
            <a:r>
              <a:rPr lang="fr-FR" sz="1600" dirty="0"/>
              <a:t>  : En cas d’échec d’une première conciliation, il est possible d’en ouvrir une seconde sans attendre 3 mois entre les deux procédures (art. 1, II ord. 2020-341 du 27 mars 2020) </a:t>
            </a:r>
          </a:p>
          <a:p>
            <a:pPr lvl="3" algn="just"/>
            <a:endParaRPr lang="fr-FR" dirty="0"/>
          </a:p>
          <a:p>
            <a:pPr lvl="1"/>
            <a:endParaRPr lang="fr-FR" dirty="0"/>
          </a:p>
          <a:p>
            <a:pPr lvl="1"/>
            <a:endParaRPr lang="fr-FR" dirty="0"/>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r>
              <a:rPr lang="fr-FR" b="1" dirty="0">
                <a:cs typeface="Times New Roman" panose="02020603050405020304" pitchFamily="18" charset="0"/>
              </a:rPr>
              <a:t> </a:t>
            </a:r>
          </a:p>
        </p:txBody>
      </p:sp>
      <p:sp>
        <p:nvSpPr>
          <p:cNvPr id="8" name="ZoneTexte 7">
            <a:extLst>
              <a:ext uri="{FF2B5EF4-FFF2-40B4-BE49-F238E27FC236}">
                <a16:creationId xmlns:a16="http://schemas.microsoft.com/office/drawing/2014/main" id="{99FA9806-E877-4933-9AA9-AEFE67DEB283}"/>
              </a:ext>
            </a:extLst>
          </p:cNvPr>
          <p:cNvSpPr txBox="1"/>
          <p:nvPr/>
        </p:nvSpPr>
        <p:spPr>
          <a:xfrm>
            <a:off x="171450" y="142919"/>
            <a:ext cx="11849100" cy="369332"/>
          </a:xfrm>
          <a:prstGeom prst="rect">
            <a:avLst/>
          </a:prstGeom>
          <a:noFill/>
        </p:spPr>
        <p:txBody>
          <a:bodyPr wrap="square" rtlCol="0">
            <a:spAutoFit/>
          </a:bodyPr>
          <a:lstStyle/>
          <a:p>
            <a:r>
              <a:rPr lang="fr-FR" b="1" dirty="0"/>
              <a:t>Covid-19 et procédures collectives </a:t>
            </a:r>
          </a:p>
        </p:txBody>
      </p:sp>
    </p:spTree>
    <p:extLst>
      <p:ext uri="{BB962C8B-B14F-4D97-AF65-F5344CB8AC3E}">
        <p14:creationId xmlns:p14="http://schemas.microsoft.com/office/powerpoint/2010/main" val="918432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33B5281-7EF0-4A1E-A2EB-E8F8625D05E3}"/>
              </a:ext>
            </a:extLst>
          </p:cNvPr>
          <p:cNvSpPr>
            <a:spLocks noGrp="1"/>
          </p:cNvSpPr>
          <p:nvPr>
            <p:ph type="sldNum" sz="quarter" idx="12"/>
          </p:nvPr>
        </p:nvSpPr>
        <p:spPr/>
        <p:txBody>
          <a:bodyPr/>
          <a:lstStyle/>
          <a:p>
            <a:fld id="{14D41055-FBAB-4231-B135-852D86887E79}" type="slidenum">
              <a:rPr lang="fr-FR" smtClean="0"/>
              <a:t>4</a:t>
            </a:fld>
            <a:endParaRPr lang="fr-FR"/>
          </a:p>
        </p:txBody>
      </p:sp>
      <p:sp>
        <p:nvSpPr>
          <p:cNvPr id="5" name="Rectangle 4">
            <a:extLst>
              <a:ext uri="{FF2B5EF4-FFF2-40B4-BE49-F238E27FC236}">
                <a16:creationId xmlns:a16="http://schemas.microsoft.com/office/drawing/2014/main" id="{B3491985-8D54-41A6-A6E4-A420CFD36E6E}"/>
              </a:ext>
            </a:extLst>
          </p:cNvPr>
          <p:cNvSpPr/>
          <p:nvPr/>
        </p:nvSpPr>
        <p:spPr>
          <a:xfrm>
            <a:off x="171450" y="655170"/>
            <a:ext cx="11849100" cy="154649"/>
          </a:xfrm>
          <a:prstGeom prst="rect">
            <a:avLst/>
          </a:prstGeom>
          <a:gradFill flip="none" rotWithShape="1">
            <a:gsLst>
              <a:gs pos="0">
                <a:srgbClr val="A50021">
                  <a:shade val="30000"/>
                  <a:satMod val="115000"/>
                </a:srgbClr>
              </a:gs>
              <a:gs pos="50000">
                <a:srgbClr val="A50021">
                  <a:shade val="67500"/>
                  <a:satMod val="115000"/>
                </a:srgbClr>
              </a:gs>
              <a:gs pos="100000">
                <a:srgbClr val="A50021">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ZoneTexte 8">
            <a:extLst>
              <a:ext uri="{FF2B5EF4-FFF2-40B4-BE49-F238E27FC236}">
                <a16:creationId xmlns:a16="http://schemas.microsoft.com/office/drawing/2014/main" id="{D544A39D-FBD3-412E-A4F1-E2AE02C64A1B}"/>
              </a:ext>
            </a:extLst>
          </p:cNvPr>
          <p:cNvSpPr txBox="1"/>
          <p:nvPr/>
        </p:nvSpPr>
        <p:spPr>
          <a:xfrm>
            <a:off x="171450" y="142919"/>
            <a:ext cx="11849100" cy="369332"/>
          </a:xfrm>
          <a:prstGeom prst="rect">
            <a:avLst/>
          </a:prstGeom>
          <a:noFill/>
        </p:spPr>
        <p:txBody>
          <a:bodyPr wrap="square" rtlCol="0">
            <a:spAutoFit/>
          </a:bodyPr>
          <a:lstStyle/>
          <a:p>
            <a:r>
              <a:rPr lang="fr-FR" b="1" dirty="0"/>
              <a:t>Covid-19 et procédures collectives </a:t>
            </a:r>
          </a:p>
        </p:txBody>
      </p:sp>
      <p:sp>
        <p:nvSpPr>
          <p:cNvPr id="6" name="ZoneTexte 5">
            <a:extLst>
              <a:ext uri="{FF2B5EF4-FFF2-40B4-BE49-F238E27FC236}">
                <a16:creationId xmlns:a16="http://schemas.microsoft.com/office/drawing/2014/main" id="{E1CE8714-84AC-4339-9FD3-A4E467675A5B}"/>
              </a:ext>
            </a:extLst>
          </p:cNvPr>
          <p:cNvSpPr txBox="1"/>
          <p:nvPr/>
        </p:nvSpPr>
        <p:spPr>
          <a:xfrm>
            <a:off x="336430" y="876382"/>
            <a:ext cx="11222966" cy="7048083"/>
          </a:xfrm>
          <a:prstGeom prst="rect">
            <a:avLst/>
          </a:prstGeom>
          <a:noFill/>
        </p:spPr>
        <p:txBody>
          <a:bodyPr wrap="square" rtlCol="0">
            <a:spAutoFit/>
          </a:bodyPr>
          <a:lstStyle/>
          <a:p>
            <a:pPr marL="342900" indent="-342900">
              <a:buAutoNum type="arabicPeriod"/>
            </a:pPr>
            <a:r>
              <a:rPr lang="fr-FR" sz="1600" b="1" u="sng" dirty="0">
                <a:cs typeface="Times New Roman" panose="02020603050405020304" pitchFamily="18" charset="0"/>
              </a:rPr>
              <a:t>Favoriser la négociation en amont des difficultés</a:t>
            </a:r>
          </a:p>
          <a:p>
            <a:pPr marL="742950" lvl="1" indent="-285750" algn="just">
              <a:buFont typeface="Wingdings" panose="05000000000000000000" pitchFamily="2" charset="2"/>
              <a:buChar char="Ø"/>
            </a:pPr>
            <a:endParaRPr lang="fr-FR" b="1" dirty="0">
              <a:cs typeface="Times New Roman" panose="02020603050405020304" pitchFamily="18" charset="0"/>
            </a:endParaRPr>
          </a:p>
          <a:p>
            <a:pPr marL="742950" lvl="1" indent="-285750" algn="just">
              <a:buFont typeface="Wingdings" panose="05000000000000000000" pitchFamily="2" charset="2"/>
              <a:buChar char="Ø"/>
            </a:pPr>
            <a:r>
              <a:rPr lang="fr-FR" sz="1600" u="sng" dirty="0"/>
              <a:t>Fixation dans le temps de l’état de cessation des paiements au 12 mars 2020</a:t>
            </a:r>
            <a:r>
              <a:rPr lang="fr-FR" sz="1600" i="1" dirty="0"/>
              <a:t> (art. 1 ord. 2020-341 du 27 mars 2020) </a:t>
            </a:r>
          </a:p>
          <a:p>
            <a:pPr lvl="1" algn="just"/>
            <a:endParaRPr lang="fr-FR" sz="1600" dirty="0"/>
          </a:p>
          <a:p>
            <a:pPr marL="1200150" lvl="2" indent="-285750" algn="just">
              <a:buFont typeface="Arial" panose="020B0604020202020204" pitchFamily="34" charset="0"/>
              <a:buChar char="•"/>
            </a:pPr>
            <a:r>
              <a:rPr lang="fr-FR" sz="1600" i="1" u="sng" dirty="0"/>
              <a:t>Principe</a:t>
            </a:r>
            <a:r>
              <a:rPr lang="fr-FR" sz="1600" dirty="0"/>
              <a:t> : Le débiteur doit solliciter l’ouverture d’une procédure de redressement judiciaire ou de liquidation judiciaire dans les 45 jours de l’état de cessation des paiements (art. L. 631-4 C.com) </a:t>
            </a:r>
          </a:p>
          <a:p>
            <a:pPr lvl="2" algn="just"/>
            <a:endParaRPr lang="fr-FR" sz="1600" dirty="0"/>
          </a:p>
          <a:p>
            <a:pPr marL="1200150" lvl="2" indent="-285750" algn="just">
              <a:buFont typeface="Arial" panose="020B0604020202020204" pitchFamily="34" charset="0"/>
              <a:buChar char="•"/>
            </a:pPr>
            <a:r>
              <a:rPr lang="fr-FR" sz="1600" i="1" u="sng" dirty="0"/>
              <a:t>Exception</a:t>
            </a:r>
            <a:r>
              <a:rPr lang="fr-FR" sz="1600" dirty="0"/>
              <a:t> : L’état de cessation des paiements est apprécié à la date du 12 mars 2020, sans prendre en compte les dettes devenues exigibles à compter de cette date </a:t>
            </a:r>
          </a:p>
          <a:p>
            <a:pPr lvl="2" algn="just"/>
            <a:endParaRPr lang="fr-FR" sz="1600" dirty="0"/>
          </a:p>
          <a:p>
            <a:pPr marL="1200150" lvl="2" indent="-285750" algn="just">
              <a:buFont typeface="Arial" panose="020B0604020202020204" pitchFamily="34" charset="0"/>
              <a:buChar char="•"/>
            </a:pPr>
            <a:r>
              <a:rPr lang="fr-FR" sz="1600" i="1" u="sng" dirty="0"/>
              <a:t>Durée de l’exception</a:t>
            </a:r>
            <a:r>
              <a:rPr lang="fr-FR" sz="1600" dirty="0"/>
              <a:t>: entre le 29 mars 2020, date de l’entrée en vigueur de l’ordonnance et le 23 août inclus </a:t>
            </a:r>
          </a:p>
          <a:p>
            <a:pPr lvl="2" algn="just"/>
            <a:endParaRPr lang="fr-FR" sz="1600" dirty="0"/>
          </a:p>
          <a:p>
            <a:pPr marL="1200150" lvl="2" indent="-285750" algn="just">
              <a:buFont typeface="Arial" panose="020B0604020202020204" pitchFamily="34" charset="0"/>
              <a:buChar char="•"/>
            </a:pPr>
            <a:r>
              <a:rPr lang="fr-FR" sz="1600" i="1" u="sng" dirty="0"/>
              <a:t>Objectifs </a:t>
            </a:r>
            <a:r>
              <a:rPr lang="fr-FR" sz="1600" dirty="0"/>
              <a:t>: </a:t>
            </a:r>
          </a:p>
          <a:p>
            <a:pPr marL="1657350" lvl="3" indent="-285750" algn="just">
              <a:buFont typeface="Arial" panose="020B0604020202020204" pitchFamily="34" charset="0"/>
              <a:buChar char="•"/>
            </a:pPr>
            <a:r>
              <a:rPr lang="fr-FR" sz="1600" dirty="0"/>
              <a:t>Eviter l’ouverture de procédures collectives en incitant les chefs d’entreprise à utiliser les moyens de prévention (mandat </a:t>
            </a:r>
            <a:r>
              <a:rPr lang="fr-FR" sz="1600" i="1" dirty="0"/>
              <a:t>ad hoc</a:t>
            </a:r>
            <a:r>
              <a:rPr lang="fr-FR" sz="1600" dirty="0"/>
              <a:t>, conciliation, voir sauvegarde) </a:t>
            </a:r>
          </a:p>
          <a:p>
            <a:pPr marL="1657350" lvl="3" indent="-285750" algn="just">
              <a:buFont typeface="Arial" panose="020B0604020202020204" pitchFamily="34" charset="0"/>
              <a:buChar char="•"/>
            </a:pPr>
            <a:r>
              <a:rPr lang="fr-FR" sz="1600" dirty="0"/>
              <a:t>Eviter la conversion des procédures de sauvegarde en redressement judiciaire </a:t>
            </a:r>
          </a:p>
          <a:p>
            <a:pPr marL="1657350" lvl="3" indent="-285750" algn="just">
              <a:buFont typeface="Arial" panose="020B0604020202020204" pitchFamily="34" charset="0"/>
              <a:buChar char="•"/>
            </a:pPr>
            <a:r>
              <a:rPr lang="fr-FR" sz="1600" dirty="0"/>
              <a:t>Eviter la résolution des plans de continuation et donc les liquidations judiciaires </a:t>
            </a:r>
          </a:p>
          <a:p>
            <a:pPr marL="1657350" lvl="3" indent="-285750" algn="just">
              <a:buFont typeface="Arial" panose="020B0604020202020204" pitchFamily="34" charset="0"/>
              <a:buChar char="•"/>
            </a:pPr>
            <a:r>
              <a:rPr lang="fr-FR" sz="1600" dirty="0"/>
              <a:t>Faciliter à terme le rebond du chef d’entreprise en évitant une sanction d’interdiction de gérer ou une mesure de responsabilité pour insuffisance d’actif </a:t>
            </a:r>
          </a:p>
          <a:p>
            <a:pPr lvl="3"/>
            <a:endParaRPr lang="fr-FR" dirty="0"/>
          </a:p>
          <a:p>
            <a:pPr lvl="1"/>
            <a:endParaRPr lang="fr-FR" dirty="0"/>
          </a:p>
          <a:p>
            <a:pPr lvl="1"/>
            <a:endParaRPr lang="fr-FR" dirty="0"/>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r>
              <a:rPr lang="fr-FR" b="1" dirty="0">
                <a:cs typeface="Times New Roman" panose="02020603050405020304" pitchFamily="18" charset="0"/>
              </a:rPr>
              <a:t> </a:t>
            </a:r>
          </a:p>
        </p:txBody>
      </p:sp>
    </p:spTree>
    <p:extLst>
      <p:ext uri="{BB962C8B-B14F-4D97-AF65-F5344CB8AC3E}">
        <p14:creationId xmlns:p14="http://schemas.microsoft.com/office/powerpoint/2010/main" val="2358723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33B5281-7EF0-4A1E-A2EB-E8F8625D05E3}"/>
              </a:ext>
            </a:extLst>
          </p:cNvPr>
          <p:cNvSpPr>
            <a:spLocks noGrp="1"/>
          </p:cNvSpPr>
          <p:nvPr>
            <p:ph type="sldNum" sz="quarter" idx="12"/>
          </p:nvPr>
        </p:nvSpPr>
        <p:spPr/>
        <p:txBody>
          <a:bodyPr/>
          <a:lstStyle/>
          <a:p>
            <a:fld id="{14D41055-FBAB-4231-B135-852D86887E79}" type="slidenum">
              <a:rPr lang="fr-FR" smtClean="0"/>
              <a:t>5</a:t>
            </a:fld>
            <a:endParaRPr lang="fr-FR"/>
          </a:p>
        </p:txBody>
      </p:sp>
      <p:sp>
        <p:nvSpPr>
          <p:cNvPr id="5" name="Rectangle 4">
            <a:extLst>
              <a:ext uri="{FF2B5EF4-FFF2-40B4-BE49-F238E27FC236}">
                <a16:creationId xmlns:a16="http://schemas.microsoft.com/office/drawing/2014/main" id="{B3491985-8D54-41A6-A6E4-A420CFD36E6E}"/>
              </a:ext>
            </a:extLst>
          </p:cNvPr>
          <p:cNvSpPr/>
          <p:nvPr/>
        </p:nvSpPr>
        <p:spPr>
          <a:xfrm>
            <a:off x="171450" y="655170"/>
            <a:ext cx="11849100" cy="154649"/>
          </a:xfrm>
          <a:prstGeom prst="rect">
            <a:avLst/>
          </a:prstGeom>
          <a:gradFill flip="none" rotWithShape="1">
            <a:gsLst>
              <a:gs pos="0">
                <a:srgbClr val="A50021">
                  <a:shade val="30000"/>
                  <a:satMod val="115000"/>
                </a:srgbClr>
              </a:gs>
              <a:gs pos="50000">
                <a:srgbClr val="A50021">
                  <a:shade val="67500"/>
                  <a:satMod val="115000"/>
                </a:srgbClr>
              </a:gs>
              <a:gs pos="100000">
                <a:srgbClr val="A50021">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a:extLst>
              <a:ext uri="{FF2B5EF4-FFF2-40B4-BE49-F238E27FC236}">
                <a16:creationId xmlns:a16="http://schemas.microsoft.com/office/drawing/2014/main" id="{71FC146B-2259-4539-8DB3-EA0A53B4F2AD}"/>
              </a:ext>
            </a:extLst>
          </p:cNvPr>
          <p:cNvSpPr txBox="1"/>
          <p:nvPr/>
        </p:nvSpPr>
        <p:spPr>
          <a:xfrm>
            <a:off x="171450" y="142919"/>
            <a:ext cx="11849100" cy="369332"/>
          </a:xfrm>
          <a:prstGeom prst="rect">
            <a:avLst/>
          </a:prstGeom>
          <a:noFill/>
        </p:spPr>
        <p:txBody>
          <a:bodyPr wrap="square" rtlCol="0">
            <a:spAutoFit/>
          </a:bodyPr>
          <a:lstStyle/>
          <a:p>
            <a:r>
              <a:rPr lang="fr-FR" b="1" dirty="0"/>
              <a:t>Covid-19 et procédures collectives </a:t>
            </a:r>
          </a:p>
        </p:txBody>
      </p:sp>
      <p:sp>
        <p:nvSpPr>
          <p:cNvPr id="2" name="ZoneTexte 1">
            <a:extLst>
              <a:ext uri="{FF2B5EF4-FFF2-40B4-BE49-F238E27FC236}">
                <a16:creationId xmlns:a16="http://schemas.microsoft.com/office/drawing/2014/main" id="{6F5611D1-5F41-4F9B-B1BB-582E7605947B}"/>
              </a:ext>
            </a:extLst>
          </p:cNvPr>
          <p:cNvSpPr txBox="1"/>
          <p:nvPr/>
        </p:nvSpPr>
        <p:spPr>
          <a:xfrm>
            <a:off x="336430" y="876382"/>
            <a:ext cx="11222966" cy="6709529"/>
          </a:xfrm>
          <a:prstGeom prst="rect">
            <a:avLst/>
          </a:prstGeom>
          <a:noFill/>
        </p:spPr>
        <p:txBody>
          <a:bodyPr wrap="square" rtlCol="0">
            <a:spAutoFit/>
          </a:bodyPr>
          <a:lstStyle/>
          <a:p>
            <a:pPr marL="274638" lvl="1" indent="-274638"/>
            <a:r>
              <a:rPr lang="fr-FR" sz="1600" b="1" u="sng" dirty="0"/>
              <a:t>2. Favoriser la poursuite de l’activité, protéger la société et sa trésorerie</a:t>
            </a:r>
          </a:p>
          <a:p>
            <a:pPr marL="742950" lvl="1" indent="-285750">
              <a:buFont typeface="Wingdings" panose="05000000000000000000" pitchFamily="2" charset="2"/>
              <a:buChar char="Ø"/>
            </a:pPr>
            <a:endParaRPr lang="fr-FR" sz="1600" b="1" dirty="0">
              <a:cs typeface="Times New Roman" panose="02020603050405020304" pitchFamily="18" charset="0"/>
            </a:endParaRPr>
          </a:p>
          <a:p>
            <a:pPr marL="742950" lvl="1" indent="-285750" algn="just">
              <a:buFont typeface="Wingdings" panose="05000000000000000000" pitchFamily="2" charset="2"/>
              <a:buChar char="Ø"/>
            </a:pPr>
            <a:r>
              <a:rPr lang="fr-FR" sz="1600" u="sng" dirty="0"/>
              <a:t>Prolongation de la durée des plans de sauvegarde et de redressement judiciaire</a:t>
            </a:r>
            <a:r>
              <a:rPr lang="fr-FR" sz="1600" dirty="0"/>
              <a:t> </a:t>
            </a:r>
            <a:r>
              <a:rPr lang="fr-FR" sz="1600" i="1" dirty="0"/>
              <a:t>(Art. 1, III ord. N° 2020-341 du 27 mars 2020 at art. 9 ord. 2020-596 du 20 mai 2020) </a:t>
            </a:r>
          </a:p>
          <a:p>
            <a:pPr lvl="1" algn="just"/>
            <a:endParaRPr lang="fr-FR" sz="1600" dirty="0"/>
          </a:p>
          <a:p>
            <a:pPr marL="1657350" lvl="3" indent="-285750" algn="just">
              <a:buFont typeface="Arial" panose="020B0604020202020204" pitchFamily="34" charset="0"/>
              <a:buChar char="•"/>
            </a:pPr>
            <a:r>
              <a:rPr lang="fr-FR" sz="1600" i="1" u="sng" dirty="0"/>
              <a:t>Principe</a:t>
            </a:r>
            <a:r>
              <a:rPr lang="fr-FR" sz="1600" dirty="0"/>
              <a:t> : Le plan est de 10 ans maximum (art. L. 626-12 c.com)</a:t>
            </a:r>
          </a:p>
          <a:p>
            <a:pPr lvl="3" algn="just"/>
            <a:endParaRPr lang="fr-FR" sz="1600" dirty="0"/>
          </a:p>
          <a:p>
            <a:pPr marL="1657350" lvl="3" indent="-285750" algn="just">
              <a:buFont typeface="Arial" panose="020B0604020202020204" pitchFamily="34" charset="0"/>
              <a:buChar char="•"/>
            </a:pPr>
            <a:r>
              <a:rPr lang="fr-FR" sz="1600" i="1" u="sng" dirty="0"/>
              <a:t>Exceptions</a:t>
            </a:r>
            <a:r>
              <a:rPr lang="fr-FR" sz="1600" dirty="0"/>
              <a:t> :</a:t>
            </a:r>
          </a:p>
          <a:p>
            <a:pPr lvl="3" algn="just"/>
            <a:endParaRPr lang="fr-FR" sz="1600" dirty="0"/>
          </a:p>
          <a:p>
            <a:pPr marL="2114550" lvl="4" indent="-285750" algn="just">
              <a:buFont typeface="Arial" panose="020B0604020202020204" pitchFamily="34" charset="0"/>
              <a:buChar char="•"/>
            </a:pPr>
            <a:r>
              <a:rPr lang="fr-FR" sz="1600" dirty="0"/>
              <a:t>Période du 29 mars 2020 jusqu’au 23 août 2020 (1°, art. 1 ord. 27 mars 2020) </a:t>
            </a:r>
          </a:p>
          <a:p>
            <a:pPr marL="2571750" lvl="5" indent="-285750" algn="just">
              <a:buFontTx/>
              <a:buChar char="-"/>
            </a:pPr>
            <a:r>
              <a:rPr lang="fr-FR" sz="1600" dirty="0"/>
              <a:t>Possibilité pour le président du tribunal statuant sur requête du CEP de prolonger la durée des plans pour une </a:t>
            </a:r>
            <a:r>
              <a:rPr lang="fr-FR" sz="1600" u="sng" dirty="0"/>
              <a:t>durée maximale de 5 mois </a:t>
            </a:r>
          </a:p>
          <a:p>
            <a:pPr marL="2571750" lvl="5" indent="-285750" algn="just">
              <a:buFontTx/>
              <a:buChar char="-"/>
            </a:pPr>
            <a:r>
              <a:rPr lang="fr-FR" sz="1600" dirty="0"/>
              <a:t>Possibilité pour le président du tribunal de prolonger pour une </a:t>
            </a:r>
            <a:r>
              <a:rPr lang="fr-FR" sz="1600" u="sng" dirty="0"/>
              <a:t>durée maximale d’un an </a:t>
            </a:r>
            <a:r>
              <a:rPr lang="fr-FR" sz="1600" dirty="0"/>
              <a:t>sur requête du ministère public </a:t>
            </a:r>
          </a:p>
          <a:p>
            <a:pPr marL="2571750" lvl="5" indent="-285750" algn="just">
              <a:buFontTx/>
              <a:buChar char="-"/>
            </a:pPr>
            <a:endParaRPr lang="fr-FR" sz="1600" dirty="0"/>
          </a:p>
          <a:p>
            <a:pPr marL="2114550" lvl="4" indent="-285750" algn="just">
              <a:buFont typeface="Arial" panose="020B0604020202020204" pitchFamily="34" charset="0"/>
              <a:buChar char="•"/>
            </a:pPr>
            <a:r>
              <a:rPr lang="fr-FR" sz="1600" dirty="0"/>
              <a:t>Après le 23 août 2020 et jusqu’au 23 février 2021 (2°, art. 1 ord. 27 mars 2020) </a:t>
            </a:r>
          </a:p>
          <a:p>
            <a:pPr marL="2571750" lvl="5" indent="-285750" algn="just">
              <a:buFontTx/>
              <a:buChar char="-"/>
            </a:pPr>
            <a:r>
              <a:rPr lang="fr-FR" sz="1600" dirty="0"/>
              <a:t>Possibilité pour le CEP ou le ministère public de demander une prolongation d’</a:t>
            </a:r>
            <a:r>
              <a:rPr lang="fr-FR" sz="1600" u="sng" dirty="0"/>
              <a:t>un an au maximum  </a:t>
            </a:r>
          </a:p>
          <a:p>
            <a:pPr lvl="1" algn="just"/>
            <a:endParaRPr lang="fr-FR" sz="1600" i="1" u="sng" dirty="0"/>
          </a:p>
          <a:p>
            <a:pPr marL="1657350" lvl="3" indent="-285750" algn="just">
              <a:buFont typeface="Arial" panose="020B0604020202020204" pitchFamily="34" charset="0"/>
              <a:buChar char="•"/>
            </a:pPr>
            <a:r>
              <a:rPr lang="fr-FR" sz="1600" i="1" u="sng" dirty="0"/>
              <a:t>Objectif </a:t>
            </a:r>
            <a:r>
              <a:rPr lang="fr-FR" sz="1600" i="1" dirty="0"/>
              <a:t>: </a:t>
            </a:r>
            <a:r>
              <a:rPr lang="fr-FR" sz="1600" dirty="0"/>
              <a:t>favoriser la réussite des plans de continuation via un rééchelonnement des dividendes</a:t>
            </a:r>
          </a:p>
          <a:p>
            <a:pPr lvl="1"/>
            <a:endParaRPr lang="fr-FR" dirty="0"/>
          </a:p>
          <a:p>
            <a:pPr lvl="1"/>
            <a:endParaRPr lang="fr-FR" dirty="0"/>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r>
              <a:rPr lang="fr-FR" b="1" dirty="0">
                <a:cs typeface="Times New Roman" panose="02020603050405020304" pitchFamily="18" charset="0"/>
              </a:rPr>
              <a:t> </a:t>
            </a:r>
          </a:p>
        </p:txBody>
      </p:sp>
    </p:spTree>
    <p:extLst>
      <p:ext uri="{BB962C8B-B14F-4D97-AF65-F5344CB8AC3E}">
        <p14:creationId xmlns:p14="http://schemas.microsoft.com/office/powerpoint/2010/main" val="562280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33B5281-7EF0-4A1E-A2EB-E8F8625D05E3}"/>
              </a:ext>
            </a:extLst>
          </p:cNvPr>
          <p:cNvSpPr>
            <a:spLocks noGrp="1"/>
          </p:cNvSpPr>
          <p:nvPr>
            <p:ph type="sldNum" sz="quarter" idx="12"/>
          </p:nvPr>
        </p:nvSpPr>
        <p:spPr/>
        <p:txBody>
          <a:bodyPr/>
          <a:lstStyle/>
          <a:p>
            <a:fld id="{14D41055-FBAB-4231-B135-852D86887E79}" type="slidenum">
              <a:rPr lang="fr-FR" smtClean="0"/>
              <a:t>6</a:t>
            </a:fld>
            <a:endParaRPr lang="fr-FR"/>
          </a:p>
        </p:txBody>
      </p:sp>
      <p:sp>
        <p:nvSpPr>
          <p:cNvPr id="5" name="Rectangle 4">
            <a:extLst>
              <a:ext uri="{FF2B5EF4-FFF2-40B4-BE49-F238E27FC236}">
                <a16:creationId xmlns:a16="http://schemas.microsoft.com/office/drawing/2014/main" id="{B3491985-8D54-41A6-A6E4-A420CFD36E6E}"/>
              </a:ext>
            </a:extLst>
          </p:cNvPr>
          <p:cNvSpPr/>
          <p:nvPr/>
        </p:nvSpPr>
        <p:spPr>
          <a:xfrm>
            <a:off x="171450" y="655170"/>
            <a:ext cx="11849100" cy="154649"/>
          </a:xfrm>
          <a:prstGeom prst="rect">
            <a:avLst/>
          </a:prstGeom>
          <a:gradFill flip="none" rotWithShape="1">
            <a:gsLst>
              <a:gs pos="0">
                <a:srgbClr val="A50021">
                  <a:shade val="30000"/>
                  <a:satMod val="115000"/>
                </a:srgbClr>
              </a:gs>
              <a:gs pos="50000">
                <a:srgbClr val="A50021">
                  <a:shade val="67500"/>
                  <a:satMod val="115000"/>
                </a:srgbClr>
              </a:gs>
              <a:gs pos="100000">
                <a:srgbClr val="A50021">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id="{880B9818-FF72-4687-9C95-DD6E4789021B}"/>
              </a:ext>
            </a:extLst>
          </p:cNvPr>
          <p:cNvSpPr txBox="1"/>
          <p:nvPr/>
        </p:nvSpPr>
        <p:spPr>
          <a:xfrm>
            <a:off x="171450" y="142919"/>
            <a:ext cx="11849100" cy="369332"/>
          </a:xfrm>
          <a:prstGeom prst="rect">
            <a:avLst/>
          </a:prstGeom>
          <a:noFill/>
        </p:spPr>
        <p:txBody>
          <a:bodyPr wrap="square" rtlCol="0">
            <a:spAutoFit/>
          </a:bodyPr>
          <a:lstStyle/>
          <a:p>
            <a:r>
              <a:rPr lang="fr-FR" b="1" dirty="0"/>
              <a:t>Covid-19 et procédures collectives </a:t>
            </a:r>
          </a:p>
        </p:txBody>
      </p:sp>
      <p:sp>
        <p:nvSpPr>
          <p:cNvPr id="2" name="ZoneTexte 1">
            <a:extLst>
              <a:ext uri="{FF2B5EF4-FFF2-40B4-BE49-F238E27FC236}">
                <a16:creationId xmlns:a16="http://schemas.microsoft.com/office/drawing/2014/main" id="{0C4F8267-A4E2-4BE0-8F19-4DD2DEF61D24}"/>
              </a:ext>
            </a:extLst>
          </p:cNvPr>
          <p:cNvSpPr txBox="1"/>
          <p:nvPr/>
        </p:nvSpPr>
        <p:spPr>
          <a:xfrm>
            <a:off x="336430" y="876382"/>
            <a:ext cx="11222966" cy="7294305"/>
          </a:xfrm>
          <a:prstGeom prst="rect">
            <a:avLst/>
          </a:prstGeom>
          <a:noFill/>
        </p:spPr>
        <p:txBody>
          <a:bodyPr wrap="square" rtlCol="0">
            <a:spAutoFit/>
          </a:bodyPr>
          <a:lstStyle/>
          <a:p>
            <a:pPr marL="0" lvl="1"/>
            <a:r>
              <a:rPr lang="fr-FR" sz="1600" b="1" u="sng" dirty="0"/>
              <a:t>2. Favoriser la poursuite de l’activité, protéger la société et sa trésorerie</a:t>
            </a:r>
          </a:p>
          <a:p>
            <a:pPr marL="742950" lvl="1" indent="-285750">
              <a:buFont typeface="Wingdings" panose="05000000000000000000" pitchFamily="2" charset="2"/>
              <a:buChar char="Ø"/>
            </a:pPr>
            <a:endParaRPr lang="fr-FR" sz="1600" b="1" dirty="0">
              <a:cs typeface="Times New Roman" panose="02020603050405020304" pitchFamily="18" charset="0"/>
            </a:endParaRPr>
          </a:p>
          <a:p>
            <a:pPr marL="742950" lvl="1" indent="-285750" algn="just">
              <a:buFont typeface="Wingdings" panose="05000000000000000000" pitchFamily="2" charset="2"/>
              <a:buChar char="Ø"/>
            </a:pPr>
            <a:r>
              <a:rPr lang="fr-FR" sz="1600" u="sng" dirty="0"/>
              <a:t>Les Prêts Garantis par l’Etat (PGE) – aide globale de 300 milliards € </a:t>
            </a:r>
            <a:r>
              <a:rPr lang="fr-FR" sz="1600" i="1" dirty="0"/>
              <a:t>(à jour au 29/10/2020)</a:t>
            </a:r>
          </a:p>
          <a:p>
            <a:pPr lvl="1" algn="just"/>
            <a:endParaRPr lang="fr-FR" sz="1600" dirty="0"/>
          </a:p>
          <a:p>
            <a:pPr marL="1657350" lvl="3" indent="-285750" algn="just">
              <a:buFont typeface="Arial" panose="020B0604020202020204" pitchFamily="34" charset="0"/>
              <a:buChar char="•"/>
            </a:pPr>
            <a:r>
              <a:rPr lang="fr-FR" sz="1600" i="1" u="sng" dirty="0"/>
              <a:t>Pour qui ? </a:t>
            </a:r>
            <a:r>
              <a:rPr lang="fr-FR" sz="1600" dirty="0"/>
              <a:t>: </a:t>
            </a:r>
          </a:p>
          <a:p>
            <a:pPr lvl="3" algn="just"/>
            <a:endParaRPr lang="fr-FR" sz="1600" dirty="0"/>
          </a:p>
          <a:p>
            <a:pPr marL="2114550" lvl="4" indent="-285750" algn="just">
              <a:buFont typeface="Courier New" panose="02070309020205020404" pitchFamily="49" charset="0"/>
              <a:buChar char="o"/>
            </a:pPr>
            <a:r>
              <a:rPr lang="fr-FR" sz="1600" dirty="0"/>
              <a:t>Les entreprises </a:t>
            </a:r>
            <a:r>
              <a:rPr lang="fr-FR" sz="1600" i="1" dirty="0"/>
              <a:t>in bonis </a:t>
            </a:r>
            <a:r>
              <a:rPr lang="fr-FR" sz="1600" dirty="0"/>
              <a:t>(sociétés, commerçants, artisans, exploitants agricoles, professions libérales, micro-entrepreneurs, associations et fondations ayant une activité économique y compris certaines SCI, les « jeunes entreprises innovantes »)</a:t>
            </a:r>
          </a:p>
          <a:p>
            <a:pPr lvl="4" algn="just"/>
            <a:endParaRPr lang="fr-FR" sz="1600" i="1" dirty="0"/>
          </a:p>
          <a:p>
            <a:pPr marL="2114550" lvl="4" indent="-285750" algn="just">
              <a:buFont typeface="Courier New" panose="02070309020205020404" pitchFamily="49" charset="0"/>
              <a:buChar char="o"/>
            </a:pPr>
            <a:r>
              <a:rPr lang="fr-FR" sz="1600" dirty="0"/>
              <a:t>Les entreprises en difficulté ne faisant pas l’objet d’une procédure collective au 31 décembre 2019 inclus </a:t>
            </a:r>
          </a:p>
          <a:p>
            <a:pPr lvl="4" algn="just"/>
            <a:endParaRPr lang="fr-FR" sz="1600" dirty="0"/>
          </a:p>
          <a:p>
            <a:pPr marL="2114550" lvl="4" indent="-285750" algn="just">
              <a:buFont typeface="Courier New" panose="02070309020205020404" pitchFamily="49" charset="0"/>
              <a:buChar char="o"/>
            </a:pPr>
            <a:r>
              <a:rPr lang="fr-FR" sz="1600" dirty="0"/>
              <a:t>Les entreprises bénéficiant d’un plan de continuation</a:t>
            </a:r>
          </a:p>
          <a:p>
            <a:pPr lvl="4" algn="just"/>
            <a:endParaRPr lang="fr-FR" sz="1600" dirty="0"/>
          </a:p>
          <a:p>
            <a:pPr marL="2114550" lvl="4" indent="-285750" algn="just">
              <a:buFont typeface="Courier New" panose="02070309020205020404" pitchFamily="49" charset="0"/>
              <a:buChar char="o"/>
            </a:pPr>
            <a:r>
              <a:rPr lang="fr-FR" sz="1600" dirty="0"/>
              <a:t>Les entreprises en procédure préventive (mandat </a:t>
            </a:r>
            <a:r>
              <a:rPr lang="fr-FR" sz="1600" i="1" dirty="0"/>
              <a:t>ad hoc </a:t>
            </a:r>
            <a:r>
              <a:rPr lang="fr-FR" sz="1600" dirty="0"/>
              <a:t>et conciliation) </a:t>
            </a:r>
          </a:p>
          <a:p>
            <a:pPr lvl="4" algn="just"/>
            <a:endParaRPr lang="fr-FR" sz="1600" dirty="0"/>
          </a:p>
          <a:p>
            <a:pPr marL="1527175" lvl="4" indent="-180975" algn="just">
              <a:buFont typeface="Arial" panose="020B0604020202020204" pitchFamily="34" charset="0"/>
              <a:buChar char="•"/>
            </a:pPr>
            <a:r>
              <a:rPr lang="fr-FR" sz="1600" dirty="0"/>
              <a:t>    </a:t>
            </a:r>
            <a:r>
              <a:rPr lang="fr-FR" sz="1600" i="1" u="sng" dirty="0"/>
              <a:t>Jusqu’à quand ?</a:t>
            </a:r>
            <a:r>
              <a:rPr lang="fr-FR" sz="1600" i="1" dirty="0"/>
              <a:t> </a:t>
            </a:r>
            <a:r>
              <a:rPr lang="fr-FR" sz="1600" dirty="0"/>
              <a:t>: jusqu’au 30 juin 2021 (au lieu du 31 décembre initialement)</a:t>
            </a:r>
          </a:p>
          <a:p>
            <a:pPr marL="1346200" lvl="4" algn="just"/>
            <a:endParaRPr lang="fr-FR" sz="1600" dirty="0"/>
          </a:p>
          <a:p>
            <a:pPr marL="1346200" lvl="4"/>
            <a:endParaRPr lang="fr-FR" dirty="0"/>
          </a:p>
          <a:p>
            <a:pPr marL="2089150" lvl="5" indent="-285750">
              <a:buFont typeface="Arial" panose="020B0604020202020204" pitchFamily="34" charset="0"/>
              <a:buChar char="•"/>
            </a:pPr>
            <a:endParaRPr lang="fr-FR" dirty="0"/>
          </a:p>
          <a:p>
            <a:pPr lvl="3"/>
            <a:endParaRPr lang="fr-FR" b="1" dirty="0">
              <a:cs typeface="Times New Roman" panose="02020603050405020304" pitchFamily="18" charset="0"/>
            </a:endParaRPr>
          </a:p>
          <a:p>
            <a:pPr lvl="1"/>
            <a:endParaRPr lang="fr-FR" dirty="0"/>
          </a:p>
          <a:p>
            <a:pPr lvl="1"/>
            <a:endParaRPr lang="fr-FR" dirty="0"/>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r>
              <a:rPr lang="fr-FR" b="1" dirty="0">
                <a:cs typeface="Times New Roman" panose="02020603050405020304" pitchFamily="18" charset="0"/>
              </a:rPr>
              <a:t> </a:t>
            </a:r>
          </a:p>
        </p:txBody>
      </p:sp>
    </p:spTree>
    <p:extLst>
      <p:ext uri="{BB962C8B-B14F-4D97-AF65-F5344CB8AC3E}">
        <p14:creationId xmlns:p14="http://schemas.microsoft.com/office/powerpoint/2010/main" val="3285113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33B5281-7EF0-4A1E-A2EB-E8F8625D05E3}"/>
              </a:ext>
            </a:extLst>
          </p:cNvPr>
          <p:cNvSpPr>
            <a:spLocks noGrp="1"/>
          </p:cNvSpPr>
          <p:nvPr>
            <p:ph type="sldNum" sz="quarter" idx="12"/>
          </p:nvPr>
        </p:nvSpPr>
        <p:spPr/>
        <p:txBody>
          <a:bodyPr/>
          <a:lstStyle/>
          <a:p>
            <a:fld id="{14D41055-FBAB-4231-B135-852D86887E79}" type="slidenum">
              <a:rPr lang="fr-FR" smtClean="0"/>
              <a:t>7</a:t>
            </a:fld>
            <a:endParaRPr lang="fr-FR"/>
          </a:p>
        </p:txBody>
      </p:sp>
      <p:sp>
        <p:nvSpPr>
          <p:cNvPr id="5" name="Rectangle 4">
            <a:extLst>
              <a:ext uri="{FF2B5EF4-FFF2-40B4-BE49-F238E27FC236}">
                <a16:creationId xmlns:a16="http://schemas.microsoft.com/office/drawing/2014/main" id="{B3491985-8D54-41A6-A6E4-A420CFD36E6E}"/>
              </a:ext>
            </a:extLst>
          </p:cNvPr>
          <p:cNvSpPr/>
          <p:nvPr/>
        </p:nvSpPr>
        <p:spPr>
          <a:xfrm>
            <a:off x="171450" y="655170"/>
            <a:ext cx="11849100" cy="154649"/>
          </a:xfrm>
          <a:prstGeom prst="rect">
            <a:avLst/>
          </a:prstGeom>
          <a:gradFill flip="none" rotWithShape="1">
            <a:gsLst>
              <a:gs pos="0">
                <a:srgbClr val="A50021">
                  <a:shade val="30000"/>
                  <a:satMod val="115000"/>
                </a:srgbClr>
              </a:gs>
              <a:gs pos="50000">
                <a:srgbClr val="A50021">
                  <a:shade val="67500"/>
                  <a:satMod val="115000"/>
                </a:srgbClr>
              </a:gs>
              <a:gs pos="100000">
                <a:srgbClr val="A50021">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id="{880B9818-FF72-4687-9C95-DD6E4789021B}"/>
              </a:ext>
            </a:extLst>
          </p:cNvPr>
          <p:cNvSpPr txBox="1"/>
          <p:nvPr/>
        </p:nvSpPr>
        <p:spPr>
          <a:xfrm>
            <a:off x="171450" y="142919"/>
            <a:ext cx="11849100" cy="369332"/>
          </a:xfrm>
          <a:prstGeom prst="rect">
            <a:avLst/>
          </a:prstGeom>
          <a:noFill/>
        </p:spPr>
        <p:txBody>
          <a:bodyPr wrap="square" rtlCol="0">
            <a:spAutoFit/>
          </a:bodyPr>
          <a:lstStyle/>
          <a:p>
            <a:r>
              <a:rPr lang="fr-FR" b="1" dirty="0"/>
              <a:t>Covid-19 et procédures collectives </a:t>
            </a:r>
          </a:p>
        </p:txBody>
      </p:sp>
      <p:sp>
        <p:nvSpPr>
          <p:cNvPr id="2" name="ZoneTexte 1">
            <a:extLst>
              <a:ext uri="{FF2B5EF4-FFF2-40B4-BE49-F238E27FC236}">
                <a16:creationId xmlns:a16="http://schemas.microsoft.com/office/drawing/2014/main" id="{0C4F8267-A4E2-4BE0-8F19-4DD2DEF61D24}"/>
              </a:ext>
            </a:extLst>
          </p:cNvPr>
          <p:cNvSpPr txBox="1"/>
          <p:nvPr/>
        </p:nvSpPr>
        <p:spPr>
          <a:xfrm>
            <a:off x="336430" y="876382"/>
            <a:ext cx="11222966" cy="8309967"/>
          </a:xfrm>
          <a:prstGeom prst="rect">
            <a:avLst/>
          </a:prstGeom>
          <a:noFill/>
        </p:spPr>
        <p:txBody>
          <a:bodyPr wrap="square" rtlCol="0">
            <a:spAutoFit/>
          </a:bodyPr>
          <a:lstStyle/>
          <a:p>
            <a:pPr marL="0" lvl="1"/>
            <a:r>
              <a:rPr lang="fr-FR" sz="1600" b="1" u="sng" dirty="0"/>
              <a:t>2. Favoriser la poursuite de l’activité, protéger la société et sa trésorerie</a:t>
            </a:r>
          </a:p>
          <a:p>
            <a:pPr marL="742950" lvl="1" indent="-285750">
              <a:buFont typeface="Wingdings" panose="05000000000000000000" pitchFamily="2" charset="2"/>
              <a:buChar char="Ø"/>
            </a:pPr>
            <a:endParaRPr lang="fr-FR" sz="1600" b="1" dirty="0">
              <a:cs typeface="Times New Roman" panose="02020603050405020304" pitchFamily="18" charset="0"/>
            </a:endParaRPr>
          </a:p>
          <a:p>
            <a:pPr marL="742950" lvl="1" indent="-285750">
              <a:buFont typeface="Wingdings" panose="05000000000000000000" pitchFamily="2" charset="2"/>
              <a:buChar char="Ø"/>
            </a:pPr>
            <a:r>
              <a:rPr lang="fr-FR" sz="1600" u="sng" dirty="0"/>
              <a:t>Les Prêts Garantis par l’Etat (PGE) – aide globale de 300 milliards € </a:t>
            </a:r>
            <a:r>
              <a:rPr lang="fr-FR" sz="1600" i="1" dirty="0"/>
              <a:t>(à jour au 29/10/2020)</a:t>
            </a:r>
          </a:p>
          <a:p>
            <a:pPr lvl="1" algn="just"/>
            <a:endParaRPr lang="fr-FR" sz="1600" dirty="0"/>
          </a:p>
          <a:p>
            <a:pPr marL="1698625" lvl="4" indent="-352425" algn="just">
              <a:buFont typeface="Arial" panose="020B0604020202020204" pitchFamily="34" charset="0"/>
              <a:buChar char="•"/>
            </a:pPr>
            <a:r>
              <a:rPr lang="fr-FR" sz="1600" i="1" u="sng" dirty="0"/>
              <a:t>Où le demander </a:t>
            </a:r>
            <a:r>
              <a:rPr lang="fr-FR" sz="1600" dirty="0"/>
              <a:t>? Etablissement bancaire habituel ou plateformes de prêt ayant le statut d’intermédiaires en financement participatif (depuis le 6 mai 2020) </a:t>
            </a:r>
          </a:p>
          <a:p>
            <a:pPr marL="1346200" lvl="4" algn="just"/>
            <a:endParaRPr lang="fr-FR" sz="1600" dirty="0"/>
          </a:p>
          <a:p>
            <a:pPr marL="1698625" lvl="4" indent="-352425" algn="just">
              <a:buFont typeface="Arial" panose="020B0604020202020204" pitchFamily="34" charset="0"/>
              <a:buChar char="•"/>
            </a:pPr>
            <a:r>
              <a:rPr lang="fr-FR" sz="1600" i="1" u="sng" dirty="0"/>
              <a:t>Quel montant ? </a:t>
            </a:r>
            <a:r>
              <a:rPr lang="fr-FR" sz="1600" dirty="0"/>
              <a:t>: Jusqu’à 3 mois de CA 2019 (25%) ou 2 années de masse salariale (pour les entreprises innovantes ou créées depuis le 1</a:t>
            </a:r>
            <a:r>
              <a:rPr lang="fr-FR" sz="1600" baseline="30000" dirty="0"/>
              <a:t>er</a:t>
            </a:r>
            <a:r>
              <a:rPr lang="fr-FR" sz="1600" dirty="0"/>
              <a:t> janvier 2019) </a:t>
            </a:r>
          </a:p>
          <a:p>
            <a:pPr marL="1346200" lvl="4" algn="just"/>
            <a:endParaRPr lang="fr-FR" sz="1600" i="1" dirty="0"/>
          </a:p>
          <a:p>
            <a:pPr marL="1698625" lvl="4" indent="-352425" algn="just">
              <a:buFont typeface="Arial" panose="020B0604020202020204" pitchFamily="34" charset="0"/>
              <a:buChar char="•"/>
            </a:pPr>
            <a:r>
              <a:rPr lang="fr-FR" sz="1600" i="1" u="sng" dirty="0"/>
              <a:t>Quels avantages</a:t>
            </a:r>
            <a:r>
              <a:rPr lang="fr-FR" sz="1600" i="1" dirty="0"/>
              <a:t> </a:t>
            </a:r>
            <a:r>
              <a:rPr lang="fr-FR" sz="1600" dirty="0"/>
              <a:t>? : </a:t>
            </a:r>
          </a:p>
          <a:p>
            <a:pPr marL="2155825" lvl="5" indent="-352425" algn="just">
              <a:buFont typeface="Arial" panose="020B0604020202020204" pitchFamily="34" charset="0"/>
              <a:buChar char="•"/>
            </a:pPr>
            <a:r>
              <a:rPr lang="fr-FR" sz="1600" dirty="0"/>
              <a:t>Franchise d’un an : aucun remboursement exigé la 1</a:t>
            </a:r>
            <a:r>
              <a:rPr lang="fr-FR" sz="1600" baseline="30000" dirty="0"/>
              <a:t>ère</a:t>
            </a:r>
            <a:r>
              <a:rPr lang="fr-FR" sz="1600" dirty="0"/>
              <a:t> année </a:t>
            </a:r>
          </a:p>
          <a:p>
            <a:pPr marL="1803400" lvl="5" algn="just"/>
            <a:endParaRPr lang="fr-FR" sz="1600" dirty="0"/>
          </a:p>
          <a:p>
            <a:pPr marL="2155825" lvl="5" indent="-352425" algn="just">
              <a:buFont typeface="Arial" panose="020B0604020202020204" pitchFamily="34" charset="0"/>
              <a:buChar char="•"/>
            </a:pPr>
            <a:r>
              <a:rPr lang="fr-FR" sz="1600" dirty="0"/>
              <a:t>2 à 4 mois avant la date anniversaire du PGE, le chef d’entreprise décide, soit de rembourser immédiatement son prêt, soir de l’amortir sur 1 à 5 ans supplémentaires (taux de 1% à 2,5%), soit de mixer les deux solutions </a:t>
            </a:r>
          </a:p>
          <a:p>
            <a:pPr marL="1803400" lvl="5" algn="just"/>
            <a:endParaRPr lang="fr-FR" sz="1600" dirty="0"/>
          </a:p>
          <a:p>
            <a:pPr marL="2155825" lvl="5" indent="-352425" algn="just">
              <a:buFont typeface="Arial" panose="020B0604020202020204" pitchFamily="34" charset="0"/>
              <a:buChar char="•"/>
            </a:pPr>
            <a:r>
              <a:rPr lang="fr-FR" sz="1600" dirty="0"/>
              <a:t>Garantie de l’Etat qui couvre le montant du capital, les intérêts et les accessoires de la créance à hauteur de 90% (moins de 5.000 salariés et CA inférieur à 1,5 milliards), 80% (CA supérieur à 1,5 milliards et inférieur à 5 milliards) ou 70% (autres entreprises).  </a:t>
            </a:r>
          </a:p>
          <a:p>
            <a:pPr marL="2089150" lvl="5" indent="-285750" algn="just">
              <a:buFont typeface="Arial" panose="020B0604020202020204" pitchFamily="34" charset="0"/>
              <a:buChar char="•"/>
            </a:pPr>
            <a:endParaRPr lang="fr-FR" sz="1600" dirty="0"/>
          </a:p>
          <a:p>
            <a:pPr marL="1346200" lvl="4"/>
            <a:endParaRPr lang="fr-FR" dirty="0"/>
          </a:p>
          <a:p>
            <a:pPr marL="1346200" lvl="4"/>
            <a:endParaRPr lang="fr-FR" dirty="0"/>
          </a:p>
          <a:p>
            <a:pPr marL="2089150" lvl="5" indent="-285750">
              <a:buFont typeface="Arial" panose="020B0604020202020204" pitchFamily="34" charset="0"/>
              <a:buChar char="•"/>
            </a:pPr>
            <a:endParaRPr lang="fr-FR" dirty="0"/>
          </a:p>
          <a:p>
            <a:pPr lvl="3"/>
            <a:endParaRPr lang="fr-FR" b="1" dirty="0">
              <a:cs typeface="Times New Roman" panose="02020603050405020304" pitchFamily="18" charset="0"/>
            </a:endParaRPr>
          </a:p>
          <a:p>
            <a:pPr lvl="1"/>
            <a:endParaRPr lang="fr-FR" dirty="0"/>
          </a:p>
          <a:p>
            <a:pPr lvl="1"/>
            <a:endParaRPr lang="fr-FR" dirty="0"/>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r>
              <a:rPr lang="fr-FR" b="1" dirty="0">
                <a:cs typeface="Times New Roman" panose="02020603050405020304" pitchFamily="18" charset="0"/>
              </a:rPr>
              <a:t> </a:t>
            </a:r>
          </a:p>
        </p:txBody>
      </p:sp>
    </p:spTree>
    <p:extLst>
      <p:ext uri="{BB962C8B-B14F-4D97-AF65-F5344CB8AC3E}">
        <p14:creationId xmlns:p14="http://schemas.microsoft.com/office/powerpoint/2010/main" val="1788768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33B5281-7EF0-4A1E-A2EB-E8F8625D05E3}"/>
              </a:ext>
            </a:extLst>
          </p:cNvPr>
          <p:cNvSpPr>
            <a:spLocks noGrp="1"/>
          </p:cNvSpPr>
          <p:nvPr>
            <p:ph type="sldNum" sz="quarter" idx="12"/>
          </p:nvPr>
        </p:nvSpPr>
        <p:spPr/>
        <p:txBody>
          <a:bodyPr/>
          <a:lstStyle/>
          <a:p>
            <a:fld id="{14D41055-FBAB-4231-B135-852D86887E79}" type="slidenum">
              <a:rPr lang="fr-FR" smtClean="0"/>
              <a:t>8</a:t>
            </a:fld>
            <a:endParaRPr lang="fr-FR"/>
          </a:p>
        </p:txBody>
      </p:sp>
      <p:sp>
        <p:nvSpPr>
          <p:cNvPr id="5" name="Rectangle 4">
            <a:extLst>
              <a:ext uri="{FF2B5EF4-FFF2-40B4-BE49-F238E27FC236}">
                <a16:creationId xmlns:a16="http://schemas.microsoft.com/office/drawing/2014/main" id="{B3491985-8D54-41A6-A6E4-A420CFD36E6E}"/>
              </a:ext>
            </a:extLst>
          </p:cNvPr>
          <p:cNvSpPr/>
          <p:nvPr/>
        </p:nvSpPr>
        <p:spPr>
          <a:xfrm>
            <a:off x="171450" y="655170"/>
            <a:ext cx="11849100" cy="154649"/>
          </a:xfrm>
          <a:prstGeom prst="rect">
            <a:avLst/>
          </a:prstGeom>
          <a:gradFill flip="none" rotWithShape="1">
            <a:gsLst>
              <a:gs pos="0">
                <a:srgbClr val="A50021">
                  <a:shade val="30000"/>
                  <a:satMod val="115000"/>
                </a:srgbClr>
              </a:gs>
              <a:gs pos="50000">
                <a:srgbClr val="A50021">
                  <a:shade val="67500"/>
                  <a:satMod val="115000"/>
                </a:srgbClr>
              </a:gs>
              <a:gs pos="100000">
                <a:srgbClr val="A50021">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id="{880B9818-FF72-4687-9C95-DD6E4789021B}"/>
              </a:ext>
            </a:extLst>
          </p:cNvPr>
          <p:cNvSpPr txBox="1"/>
          <p:nvPr/>
        </p:nvSpPr>
        <p:spPr>
          <a:xfrm>
            <a:off x="171450" y="142919"/>
            <a:ext cx="11849100" cy="369332"/>
          </a:xfrm>
          <a:prstGeom prst="rect">
            <a:avLst/>
          </a:prstGeom>
          <a:noFill/>
        </p:spPr>
        <p:txBody>
          <a:bodyPr wrap="square" rtlCol="0">
            <a:spAutoFit/>
          </a:bodyPr>
          <a:lstStyle/>
          <a:p>
            <a:r>
              <a:rPr lang="fr-FR" b="1" dirty="0"/>
              <a:t>Covid-19 et procédures collectives </a:t>
            </a:r>
          </a:p>
        </p:txBody>
      </p:sp>
      <p:sp>
        <p:nvSpPr>
          <p:cNvPr id="2" name="ZoneTexte 1">
            <a:extLst>
              <a:ext uri="{FF2B5EF4-FFF2-40B4-BE49-F238E27FC236}">
                <a16:creationId xmlns:a16="http://schemas.microsoft.com/office/drawing/2014/main" id="{0C4F8267-A4E2-4BE0-8F19-4DD2DEF61D24}"/>
              </a:ext>
            </a:extLst>
          </p:cNvPr>
          <p:cNvSpPr txBox="1"/>
          <p:nvPr/>
        </p:nvSpPr>
        <p:spPr>
          <a:xfrm>
            <a:off x="336430" y="876382"/>
            <a:ext cx="11222966" cy="7971413"/>
          </a:xfrm>
          <a:prstGeom prst="rect">
            <a:avLst/>
          </a:prstGeom>
          <a:noFill/>
        </p:spPr>
        <p:txBody>
          <a:bodyPr wrap="square" rtlCol="0">
            <a:spAutoFit/>
          </a:bodyPr>
          <a:lstStyle/>
          <a:p>
            <a:pPr marL="0" lvl="1"/>
            <a:r>
              <a:rPr lang="fr-FR" sz="1600" b="1" u="sng" dirty="0"/>
              <a:t>2. Favoriser la poursuite de l’activité, protéger la société et sa trésorerie</a:t>
            </a:r>
          </a:p>
          <a:p>
            <a:pPr marL="742950" lvl="1" indent="-285750">
              <a:buFont typeface="Wingdings" panose="05000000000000000000" pitchFamily="2" charset="2"/>
              <a:buChar char="Ø"/>
            </a:pPr>
            <a:endParaRPr lang="fr-FR" sz="1600" b="1" dirty="0">
              <a:cs typeface="Times New Roman" panose="02020603050405020304" pitchFamily="18" charset="0"/>
            </a:endParaRPr>
          </a:p>
          <a:p>
            <a:pPr marL="742950" lvl="1" indent="-285750">
              <a:buFont typeface="Wingdings" panose="05000000000000000000" pitchFamily="2" charset="2"/>
              <a:buChar char="Ø"/>
            </a:pPr>
            <a:r>
              <a:rPr lang="fr-FR" sz="1600" u="sng" dirty="0"/>
              <a:t>Les autres aides : le prêt à taux bonifié et les avances remboursables </a:t>
            </a:r>
            <a:r>
              <a:rPr lang="fr-FR" sz="1600" i="1" dirty="0"/>
              <a:t>(Loi n° 2005-1719 du 30 décembre 2005 de finances pour 2006, loi de finance rectificative n° 2020-473 du 25 avril 2020, Décret n° 2020-1140 du 15 septembre 2020). </a:t>
            </a:r>
          </a:p>
          <a:p>
            <a:pPr lvl="1"/>
            <a:endParaRPr lang="fr-FR" sz="1600" u="sng" dirty="0"/>
          </a:p>
          <a:p>
            <a:pPr marL="1200150" lvl="2" indent="-285750">
              <a:buFont typeface="Arial" panose="020B0604020202020204" pitchFamily="34" charset="0"/>
              <a:buChar char="•"/>
            </a:pPr>
            <a:r>
              <a:rPr lang="fr-FR" sz="1600" i="1" u="sng" dirty="0"/>
              <a:t>Objectif : </a:t>
            </a:r>
            <a:r>
              <a:rPr lang="fr-FR" sz="1600" dirty="0"/>
              <a:t>Soutenir la trésorerie des entreprises fragilisées et particulièrement </a:t>
            </a:r>
            <a:r>
              <a:rPr lang="fr-FR" sz="1600" u="sng" dirty="0"/>
              <a:t>celles qui n’ont pas pu obtenir de PGE / couvrir les besoins en investissements ou les besoins en trésorerie </a:t>
            </a:r>
          </a:p>
          <a:p>
            <a:pPr lvl="1"/>
            <a:endParaRPr lang="fr-FR" sz="1600" dirty="0"/>
          </a:p>
          <a:p>
            <a:pPr marL="1200150" lvl="2" indent="-285750">
              <a:buFont typeface="Arial" panose="020B0604020202020204" pitchFamily="34" charset="0"/>
              <a:buChar char="•"/>
            </a:pPr>
            <a:r>
              <a:rPr lang="fr-FR" sz="1600" i="1" u="sng" dirty="0"/>
              <a:t>Jusqu’à quand </a:t>
            </a:r>
            <a:r>
              <a:rPr lang="fr-FR" sz="1600" dirty="0"/>
              <a:t>? : Jusqu’au 30 juin 2021 </a:t>
            </a:r>
          </a:p>
          <a:p>
            <a:pPr lvl="1"/>
            <a:endParaRPr lang="fr-FR" sz="1600" dirty="0"/>
          </a:p>
          <a:p>
            <a:pPr marL="1200150" lvl="2" indent="-285750">
              <a:buFont typeface="Arial" panose="020B0604020202020204" pitchFamily="34" charset="0"/>
              <a:buChar char="•"/>
            </a:pPr>
            <a:r>
              <a:rPr lang="fr-FR" sz="1600" i="1" u="sng" dirty="0"/>
              <a:t>Pour qui </a:t>
            </a:r>
            <a:r>
              <a:rPr lang="fr-FR" sz="1600" dirty="0"/>
              <a:t>? </a:t>
            </a:r>
          </a:p>
          <a:p>
            <a:pPr lvl="1"/>
            <a:r>
              <a:rPr lang="fr-FR" sz="1600" dirty="0"/>
              <a:t>		PME (250 salariés maximum, CA de 50M€ maximum, total bilan de 43 M€ maximum) </a:t>
            </a:r>
          </a:p>
          <a:p>
            <a:pPr lvl="1"/>
            <a:endParaRPr lang="fr-FR" sz="1600" dirty="0"/>
          </a:p>
          <a:p>
            <a:pPr lvl="1"/>
            <a:r>
              <a:rPr lang="fr-FR" sz="1600" dirty="0"/>
              <a:t>		Entreprises de taille intermédiaire (effectif entre 250 et 4999 salariés, CA max de 1,5 milliards 				d’euros et total bilan max de 2M€) </a:t>
            </a:r>
          </a:p>
          <a:p>
            <a:pPr lvl="1"/>
            <a:endParaRPr lang="fr-FR" sz="1600" dirty="0"/>
          </a:p>
          <a:p>
            <a:pPr marL="1200150" lvl="2" indent="-285750">
              <a:buFont typeface="Arial" panose="020B0604020202020204" pitchFamily="34" charset="0"/>
              <a:buChar char="•"/>
            </a:pPr>
            <a:r>
              <a:rPr lang="fr-FR" sz="1600" i="1" u="sng" dirty="0"/>
              <a:t>Eligibilité </a:t>
            </a:r>
            <a:r>
              <a:rPr lang="fr-FR" sz="1600" dirty="0"/>
              <a:t>: critères cumulatifs : </a:t>
            </a:r>
          </a:p>
          <a:p>
            <a:pPr lvl="1"/>
            <a:r>
              <a:rPr lang="fr-FR" sz="1600" dirty="0"/>
              <a:t>		- Ne pas avoir obtenu de PGE </a:t>
            </a:r>
          </a:p>
          <a:p>
            <a:pPr lvl="1"/>
            <a:r>
              <a:rPr lang="fr-FR" sz="1600" dirty="0"/>
              <a:t>		- Justifier de perspectives réelles de redressement de l’exploitation </a:t>
            </a:r>
          </a:p>
          <a:p>
            <a:pPr lvl="1"/>
            <a:r>
              <a:rPr lang="fr-FR" sz="1600" dirty="0"/>
              <a:t>		- Ne pas être en procédure collective au 31/12/2019. </a:t>
            </a:r>
          </a:p>
          <a:p>
            <a:pPr lvl="1" algn="just"/>
            <a:endParaRPr lang="fr-FR" sz="1600" dirty="0"/>
          </a:p>
          <a:p>
            <a:pPr lvl="1" algn="just"/>
            <a:r>
              <a:rPr lang="fr-FR" sz="1600" dirty="0"/>
              <a:t>	</a:t>
            </a:r>
            <a:r>
              <a:rPr lang="fr-FR" sz="1600" u="sng" dirty="0"/>
              <a:t>Les entreprises redevenues </a:t>
            </a:r>
            <a:r>
              <a:rPr lang="fr-FR" sz="1600" i="1" u="sng" dirty="0"/>
              <a:t>in bonis </a:t>
            </a:r>
            <a:r>
              <a:rPr lang="fr-FR" sz="1600" u="sng" dirty="0"/>
              <a:t>par l’arrêté d’un plan de sauvegarde ou de redressement sont éligibles au dispositif </a:t>
            </a:r>
          </a:p>
          <a:p>
            <a:pPr lvl="1"/>
            <a:endParaRPr lang="fr-FR" u="sng" dirty="0"/>
          </a:p>
          <a:p>
            <a:pPr lvl="1"/>
            <a:endParaRPr lang="fr-FR" dirty="0"/>
          </a:p>
          <a:p>
            <a:pPr lvl="1"/>
            <a:endParaRPr lang="fr-FR" dirty="0"/>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r>
              <a:rPr lang="fr-FR" b="1" dirty="0">
                <a:cs typeface="Times New Roman" panose="02020603050405020304" pitchFamily="18" charset="0"/>
              </a:rPr>
              <a:t> </a:t>
            </a:r>
          </a:p>
        </p:txBody>
      </p:sp>
    </p:spTree>
    <p:extLst>
      <p:ext uri="{BB962C8B-B14F-4D97-AF65-F5344CB8AC3E}">
        <p14:creationId xmlns:p14="http://schemas.microsoft.com/office/powerpoint/2010/main" val="3627018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33B5281-7EF0-4A1E-A2EB-E8F8625D05E3}"/>
              </a:ext>
            </a:extLst>
          </p:cNvPr>
          <p:cNvSpPr>
            <a:spLocks noGrp="1"/>
          </p:cNvSpPr>
          <p:nvPr>
            <p:ph type="sldNum" sz="quarter" idx="12"/>
          </p:nvPr>
        </p:nvSpPr>
        <p:spPr/>
        <p:txBody>
          <a:bodyPr/>
          <a:lstStyle/>
          <a:p>
            <a:fld id="{14D41055-FBAB-4231-B135-852D86887E79}" type="slidenum">
              <a:rPr lang="fr-FR" smtClean="0"/>
              <a:t>9</a:t>
            </a:fld>
            <a:endParaRPr lang="fr-FR"/>
          </a:p>
        </p:txBody>
      </p:sp>
      <p:sp>
        <p:nvSpPr>
          <p:cNvPr id="5" name="Rectangle 4">
            <a:extLst>
              <a:ext uri="{FF2B5EF4-FFF2-40B4-BE49-F238E27FC236}">
                <a16:creationId xmlns:a16="http://schemas.microsoft.com/office/drawing/2014/main" id="{B3491985-8D54-41A6-A6E4-A420CFD36E6E}"/>
              </a:ext>
            </a:extLst>
          </p:cNvPr>
          <p:cNvSpPr/>
          <p:nvPr/>
        </p:nvSpPr>
        <p:spPr>
          <a:xfrm>
            <a:off x="171450" y="655170"/>
            <a:ext cx="11849100" cy="154649"/>
          </a:xfrm>
          <a:prstGeom prst="rect">
            <a:avLst/>
          </a:prstGeom>
          <a:gradFill flip="none" rotWithShape="1">
            <a:gsLst>
              <a:gs pos="0">
                <a:srgbClr val="A50021">
                  <a:shade val="30000"/>
                  <a:satMod val="115000"/>
                </a:srgbClr>
              </a:gs>
              <a:gs pos="50000">
                <a:srgbClr val="A50021">
                  <a:shade val="67500"/>
                  <a:satMod val="115000"/>
                </a:srgbClr>
              </a:gs>
              <a:gs pos="100000">
                <a:srgbClr val="A50021">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id="{880B9818-FF72-4687-9C95-DD6E4789021B}"/>
              </a:ext>
            </a:extLst>
          </p:cNvPr>
          <p:cNvSpPr txBox="1"/>
          <p:nvPr/>
        </p:nvSpPr>
        <p:spPr>
          <a:xfrm>
            <a:off x="171450" y="142919"/>
            <a:ext cx="11849100" cy="369332"/>
          </a:xfrm>
          <a:prstGeom prst="rect">
            <a:avLst/>
          </a:prstGeom>
          <a:noFill/>
        </p:spPr>
        <p:txBody>
          <a:bodyPr wrap="square" rtlCol="0">
            <a:spAutoFit/>
          </a:bodyPr>
          <a:lstStyle/>
          <a:p>
            <a:r>
              <a:rPr lang="fr-FR" b="1" dirty="0"/>
              <a:t>Covid-19 et procédures collectives </a:t>
            </a:r>
          </a:p>
        </p:txBody>
      </p:sp>
      <p:sp>
        <p:nvSpPr>
          <p:cNvPr id="2" name="ZoneTexte 1">
            <a:extLst>
              <a:ext uri="{FF2B5EF4-FFF2-40B4-BE49-F238E27FC236}">
                <a16:creationId xmlns:a16="http://schemas.microsoft.com/office/drawing/2014/main" id="{0C4F8267-A4E2-4BE0-8F19-4DD2DEF61D24}"/>
              </a:ext>
            </a:extLst>
          </p:cNvPr>
          <p:cNvSpPr txBox="1"/>
          <p:nvPr/>
        </p:nvSpPr>
        <p:spPr>
          <a:xfrm>
            <a:off x="336430" y="876382"/>
            <a:ext cx="11222966" cy="7325082"/>
          </a:xfrm>
          <a:prstGeom prst="rect">
            <a:avLst/>
          </a:prstGeom>
          <a:noFill/>
        </p:spPr>
        <p:txBody>
          <a:bodyPr wrap="square" rtlCol="0">
            <a:spAutoFit/>
          </a:bodyPr>
          <a:lstStyle/>
          <a:p>
            <a:pPr marL="0" lvl="1"/>
            <a:r>
              <a:rPr lang="fr-FR" sz="1600" b="1" u="sng" dirty="0"/>
              <a:t>2. Favoriser la poursuite de l’activité, protéger la société et sa trésorerie</a:t>
            </a:r>
          </a:p>
          <a:p>
            <a:pPr marL="742950" lvl="1" indent="-285750">
              <a:buFont typeface="Wingdings" panose="05000000000000000000" pitchFamily="2" charset="2"/>
              <a:buChar char="Ø"/>
            </a:pPr>
            <a:endParaRPr lang="fr-FR" sz="1600" b="1" dirty="0">
              <a:cs typeface="Times New Roman" panose="02020603050405020304" pitchFamily="18" charset="0"/>
            </a:endParaRPr>
          </a:p>
          <a:p>
            <a:pPr marL="742950" lvl="1" indent="-285750">
              <a:buFont typeface="Wingdings" panose="05000000000000000000" pitchFamily="2" charset="2"/>
              <a:buChar char="Ø"/>
            </a:pPr>
            <a:r>
              <a:rPr lang="fr-FR" sz="1600" u="sng" dirty="0"/>
              <a:t>Le prêt à taux bonifié </a:t>
            </a:r>
          </a:p>
          <a:p>
            <a:pPr lvl="1"/>
            <a:endParaRPr lang="fr-FR" sz="1600" dirty="0"/>
          </a:p>
          <a:p>
            <a:pPr marL="1200150" lvl="2" indent="-285750">
              <a:buFont typeface="Arial" panose="020B0604020202020204" pitchFamily="34" charset="0"/>
              <a:buChar char="•"/>
            </a:pPr>
            <a:r>
              <a:rPr lang="fr-FR" sz="1600" i="1" u="sng" dirty="0"/>
              <a:t>Quel montant ? </a:t>
            </a:r>
            <a:r>
              <a:rPr lang="fr-FR" sz="1600" dirty="0"/>
              <a:t>: </a:t>
            </a:r>
          </a:p>
          <a:p>
            <a:pPr marL="1657350" lvl="3" indent="-285750">
              <a:buFont typeface="Courier New" panose="02070309020205020404" pitchFamily="49" charset="0"/>
              <a:buChar char="o"/>
            </a:pPr>
            <a:r>
              <a:rPr lang="fr-FR" sz="1600" dirty="0"/>
              <a:t>limité à 25% du CA en 2019 ou au cours du dernier exercice clos ou</a:t>
            </a:r>
          </a:p>
          <a:p>
            <a:pPr marL="1657350" lvl="3" indent="-285750">
              <a:buFont typeface="Courier New" panose="02070309020205020404" pitchFamily="49" charset="0"/>
              <a:buChar char="o"/>
            </a:pPr>
            <a:r>
              <a:rPr lang="fr-FR" sz="1600" dirty="0"/>
              <a:t>Pour les entreprises créés depuis le 1</a:t>
            </a:r>
            <a:r>
              <a:rPr lang="fr-FR" sz="1600" baseline="30000" dirty="0"/>
              <a:t>er</a:t>
            </a:r>
            <a:r>
              <a:rPr lang="fr-FR" sz="1600" dirty="0"/>
              <a:t> janvier 2019 : masse salariale constatée sur les deux dernières années 	d’activité, hors cotisations patronales</a:t>
            </a:r>
          </a:p>
          <a:p>
            <a:pPr lvl="1"/>
            <a:endParaRPr lang="fr-FR" sz="1600" dirty="0"/>
          </a:p>
          <a:p>
            <a:pPr marL="1200150" lvl="2" indent="-285750">
              <a:buFont typeface="Arial" panose="020B0604020202020204" pitchFamily="34" charset="0"/>
              <a:buChar char="•"/>
            </a:pPr>
            <a:r>
              <a:rPr lang="fr-FR" sz="1600" i="1" u="sng" dirty="0"/>
              <a:t>Principales caractéristiques : </a:t>
            </a:r>
          </a:p>
          <a:p>
            <a:pPr marL="1657350" lvl="3" indent="-285750">
              <a:buFont typeface="Courier New" panose="02070309020205020404" pitchFamily="49" charset="0"/>
              <a:buChar char="o"/>
            </a:pPr>
            <a:r>
              <a:rPr lang="fr-FR" sz="1600" dirty="0"/>
              <a:t>Durée d’amortissement : 6 ans maximum </a:t>
            </a:r>
          </a:p>
          <a:p>
            <a:pPr marL="1657350" lvl="3" indent="-285750">
              <a:buFont typeface="Courier New" panose="02070309020205020404" pitchFamily="49" charset="0"/>
              <a:buChar char="o"/>
            </a:pPr>
            <a:r>
              <a:rPr lang="fr-FR" sz="1600" dirty="0"/>
              <a:t>Franchise : 1 an maximum </a:t>
            </a:r>
          </a:p>
          <a:p>
            <a:pPr marL="1657350" lvl="3" indent="-285750">
              <a:buFont typeface="Courier New" panose="02070309020205020404" pitchFamily="49" charset="0"/>
              <a:buChar char="o"/>
            </a:pPr>
            <a:r>
              <a:rPr lang="fr-FR" sz="1600" dirty="0"/>
              <a:t>Taux fixes en fonction de la maturité finale du prêt </a:t>
            </a:r>
          </a:p>
          <a:p>
            <a:pPr lvl="1"/>
            <a:endParaRPr lang="fr-FR" sz="1600" dirty="0"/>
          </a:p>
          <a:p>
            <a:pPr marL="1200150" lvl="2" indent="-285750">
              <a:buFont typeface="Arial" panose="020B0604020202020204" pitchFamily="34" charset="0"/>
              <a:buChar char="•"/>
            </a:pPr>
            <a:r>
              <a:rPr lang="fr-FR" sz="1600" i="1" u="sng" dirty="0"/>
              <a:t>Comment l’obtenir ? </a:t>
            </a:r>
          </a:p>
          <a:p>
            <a:pPr marL="1254125" lvl="1" indent="-796925"/>
            <a:r>
              <a:rPr lang="fr-FR" sz="1600" dirty="0"/>
              <a:t>	Saisine du CODEFI et en particulier du commissaire aux restructurations et à la prévention des difficultés des  entreprises (CRP) </a:t>
            </a:r>
          </a:p>
          <a:p>
            <a:pPr lvl="1"/>
            <a:endParaRPr lang="fr-FR" dirty="0"/>
          </a:p>
          <a:p>
            <a:pPr lvl="1"/>
            <a:endParaRPr lang="fr-FR" dirty="0"/>
          </a:p>
          <a:p>
            <a:pPr lvl="1"/>
            <a:endParaRPr lang="fr-FR" dirty="0"/>
          </a:p>
          <a:p>
            <a:pPr lvl="1"/>
            <a:endParaRPr lang="fr-FR" u="sng" dirty="0"/>
          </a:p>
          <a:p>
            <a:pPr lvl="1"/>
            <a:endParaRPr lang="fr-FR" dirty="0"/>
          </a:p>
          <a:p>
            <a:pPr lvl="1"/>
            <a:endParaRPr lang="fr-FR" dirty="0"/>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endParaRPr lang="fr-FR" b="1" dirty="0">
              <a:cs typeface="Times New Roman" panose="02020603050405020304" pitchFamily="18" charset="0"/>
            </a:endParaRPr>
          </a:p>
          <a:p>
            <a:r>
              <a:rPr lang="fr-FR" b="1" dirty="0">
                <a:cs typeface="Times New Roman" panose="02020603050405020304" pitchFamily="18" charset="0"/>
              </a:rPr>
              <a:t> </a:t>
            </a:r>
          </a:p>
        </p:txBody>
      </p:sp>
    </p:spTree>
    <p:extLst>
      <p:ext uri="{BB962C8B-B14F-4D97-AF65-F5344CB8AC3E}">
        <p14:creationId xmlns:p14="http://schemas.microsoft.com/office/powerpoint/2010/main" val="405323865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4112</TotalTime>
  <Words>2352</Words>
  <Application>Microsoft Office PowerPoint</Application>
  <PresentationFormat>Grand écran</PresentationFormat>
  <Paragraphs>371</Paragraphs>
  <Slides>14</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14</vt:i4>
      </vt:variant>
    </vt:vector>
  </HeadingPairs>
  <TitlesOfParts>
    <vt:vector size="23" baseType="lpstr">
      <vt:lpstr>Arabic Typesetting</vt:lpstr>
      <vt:lpstr>Arial</vt:lpstr>
      <vt:lpstr>Calibri</vt:lpstr>
      <vt:lpstr>Calibri Light</vt:lpstr>
      <vt:lpstr>Century Gothic</vt:lpstr>
      <vt:lpstr>Courier New</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Guillaume PETIT</dc:creator>
  <cp:lastModifiedBy>Chaïma YAHIAOUI</cp:lastModifiedBy>
  <cp:revision>172</cp:revision>
  <cp:lastPrinted>2018-07-06T11:37:00Z</cp:lastPrinted>
  <dcterms:created xsi:type="dcterms:W3CDTF">2018-05-02T12:24:56Z</dcterms:created>
  <dcterms:modified xsi:type="dcterms:W3CDTF">2020-11-19T14:48:40Z</dcterms:modified>
</cp:coreProperties>
</file>